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8" r:id="rId2"/>
    <p:sldId id="284" r:id="rId3"/>
    <p:sldId id="259" r:id="rId4"/>
    <p:sldId id="285" r:id="rId5"/>
    <p:sldId id="286" r:id="rId6"/>
    <p:sldId id="290" r:id="rId7"/>
    <p:sldId id="291" r:id="rId8"/>
    <p:sldId id="337" r:id="rId9"/>
    <p:sldId id="336" r:id="rId10"/>
    <p:sldId id="288" r:id="rId11"/>
    <p:sldId id="287" r:id="rId12"/>
    <p:sldId id="292" r:id="rId13"/>
    <p:sldId id="294" r:id="rId14"/>
    <p:sldId id="293" r:id="rId15"/>
    <p:sldId id="332" r:id="rId16"/>
    <p:sldId id="296" r:id="rId17"/>
    <p:sldId id="295" r:id="rId18"/>
    <p:sldId id="297" r:id="rId19"/>
    <p:sldId id="298" r:id="rId20"/>
    <p:sldId id="299" r:id="rId21"/>
    <p:sldId id="306" r:id="rId22"/>
    <p:sldId id="303" r:id="rId23"/>
    <p:sldId id="301" r:id="rId24"/>
    <p:sldId id="302" r:id="rId25"/>
    <p:sldId id="308" r:id="rId26"/>
    <p:sldId id="307" r:id="rId27"/>
    <p:sldId id="310" r:id="rId28"/>
    <p:sldId id="309" r:id="rId29"/>
    <p:sldId id="317" r:id="rId30"/>
    <p:sldId id="312" r:id="rId31"/>
    <p:sldId id="315" r:id="rId32"/>
    <p:sldId id="316" r:id="rId33"/>
    <p:sldId id="318" r:id="rId34"/>
    <p:sldId id="320" r:id="rId35"/>
    <p:sldId id="314" r:id="rId36"/>
    <p:sldId id="338" r:id="rId37"/>
    <p:sldId id="319" r:id="rId38"/>
    <p:sldId id="321" r:id="rId39"/>
    <p:sldId id="322" r:id="rId40"/>
    <p:sldId id="323" r:id="rId41"/>
    <p:sldId id="313" r:id="rId42"/>
    <p:sldId id="324" r:id="rId43"/>
    <p:sldId id="339" r:id="rId44"/>
    <p:sldId id="325" r:id="rId45"/>
    <p:sldId id="327" r:id="rId46"/>
    <p:sldId id="326" r:id="rId47"/>
    <p:sldId id="328" r:id="rId48"/>
    <p:sldId id="329" r:id="rId49"/>
    <p:sldId id="331" r:id="rId50"/>
    <p:sldId id="330" r:id="rId51"/>
    <p:sldId id="335" r:id="rId52"/>
    <p:sldId id="311" r:id="rId53"/>
  </p:sldIdLst>
  <p:sldSz cx="8999538" cy="6840538"/>
  <p:notesSz cx="6858000" cy="9144000"/>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056" autoAdjust="0"/>
  </p:normalViewPr>
  <p:slideViewPr>
    <p:cSldViewPr snapToGrid="0">
      <p:cViewPr varScale="1">
        <p:scale>
          <a:sx n="95" d="100"/>
          <a:sy n="95" d="100"/>
        </p:scale>
        <p:origin x="2088" y="84"/>
      </p:cViewPr>
      <p:guideLst>
        <p:guide orient="horz" pos="2154"/>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t>24.02.2016</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Dobrý den dámy a pánové, dovolte mi abych se na úvod představil – jmenuji se Jakub </a:t>
            </a:r>
            <a:r>
              <a:rPr lang="cs-CZ" dirty="0" err="1" smtClean="0"/>
              <a:t>Navařík</a:t>
            </a:r>
            <a:r>
              <a:rPr lang="cs-CZ" dirty="0" smtClean="0"/>
              <a:t>,</a:t>
            </a:r>
            <a:r>
              <a:rPr lang="cs-CZ" baseline="0" dirty="0" smtClean="0"/>
              <a:t> jsem fyzik a své studium jsem absolvoval zde, na Přírodovědecké fakultě Univerzity Palackého v Olomouci. V současné době pracuji jako vědec v Regionálním centru pokročilých technologií a materiálů. Toto centrum je součástí naší univerzity a zabývá se především nanotechnologiemi. Svou dnešní přednášku jsem nazval „Nanotechnologie, které už dnes mění náš svět“. Budete určitě sami překvapeni tím, co všechno už dokážeme a že už dnes jsou Vaše každodenní životy úzce svázány s nanotechnologiemi.</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a:t>
            </a:fld>
            <a:endParaRPr lang="cs-CZ"/>
          </a:p>
        </p:txBody>
      </p:sp>
    </p:spTree>
    <p:extLst>
      <p:ext uri="{BB962C8B-B14F-4D97-AF65-F5344CB8AC3E}">
        <p14:creationId xmlns:p14="http://schemas.microsoft.com/office/powerpoint/2010/main" val="1187231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Dnes umíme speciálními metodami vyrábět nanočástice nejrůznějších tvarů i velikostí. Tady například vidíte 30 000 krát zvětšené </a:t>
            </a:r>
            <a:r>
              <a:rPr lang="cs-CZ" dirty="0" err="1" smtClean="0"/>
              <a:t>nanokuličky</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10</a:t>
            </a:fld>
            <a:endParaRPr lang="cs-CZ"/>
          </a:p>
        </p:txBody>
      </p:sp>
    </p:spTree>
    <p:extLst>
      <p:ext uri="{BB962C8B-B14F-4D97-AF65-F5344CB8AC3E}">
        <p14:creationId xmlns:p14="http://schemas.microsoft.com/office/powerpoint/2010/main" val="134600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t>
            </a:r>
            <a:r>
              <a:rPr lang="cs-CZ" baseline="0" dirty="0" smtClean="0"/>
              <a:t> Zde dokonce 100 000 krát zvětšené </a:t>
            </a:r>
            <a:r>
              <a:rPr lang="cs-CZ" baseline="0" dirty="0" err="1" smtClean="0"/>
              <a:t>nanokostky</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11</a:t>
            </a:fld>
            <a:endParaRPr lang="cs-CZ"/>
          </a:p>
        </p:txBody>
      </p:sp>
    </p:spTree>
    <p:extLst>
      <p:ext uri="{BB962C8B-B14F-4D97-AF65-F5344CB8AC3E}">
        <p14:creationId xmlns:p14="http://schemas.microsoft.com/office/powerpoint/2010/main" val="3664703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zde dokonce duté </a:t>
            </a:r>
            <a:r>
              <a:rPr lang="cs-CZ" dirty="0" err="1" smtClean="0"/>
              <a:t>nanotrubičky</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12</a:t>
            </a:fld>
            <a:endParaRPr lang="cs-CZ"/>
          </a:p>
        </p:txBody>
      </p:sp>
    </p:spTree>
    <p:extLst>
      <p:ext uri="{BB962C8B-B14F-4D97-AF65-F5344CB8AC3E}">
        <p14:creationId xmlns:p14="http://schemas.microsoft.com/office/powerpoint/2010/main" val="269445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Velice zajímavé jsou také elektronické čipy…</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13</a:t>
            </a:fld>
            <a:endParaRPr lang="cs-CZ"/>
          </a:p>
        </p:txBody>
      </p:sp>
    </p:spTree>
    <p:extLst>
      <p:ext uri="{BB962C8B-B14F-4D97-AF65-F5344CB8AC3E}">
        <p14:creationId xmlns:p14="http://schemas.microsoft.com/office/powerpoint/2010/main" val="276769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Vidíme, že už dnes umíme vyrobit</a:t>
            </a:r>
            <a:r>
              <a:rPr lang="cs-CZ" baseline="0" dirty="0" smtClean="0"/>
              <a:t> nanočástice i vytvářet jakési nano-struktury. Dotýká se to ovšem nějak našeho života?</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14</a:t>
            </a:fld>
            <a:endParaRPr lang="cs-CZ"/>
          </a:p>
        </p:txBody>
      </p:sp>
    </p:spTree>
    <p:extLst>
      <p:ext uri="{BB962C8B-B14F-4D97-AF65-F5344CB8AC3E}">
        <p14:creationId xmlns:p14="http://schemas.microsoft.com/office/powerpoint/2010/main" val="231539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Tak se podívejme,</a:t>
            </a:r>
            <a:r>
              <a:rPr lang="cs-CZ" baseline="0" dirty="0" smtClean="0"/>
              <a:t> jak to dnes vypadá.</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15</a:t>
            </a:fld>
            <a:endParaRPr lang="cs-CZ"/>
          </a:p>
        </p:txBody>
      </p:sp>
    </p:spTree>
    <p:extLst>
      <p:ext uri="{BB962C8B-B14F-4D97-AF65-F5344CB8AC3E}">
        <p14:creationId xmlns:p14="http://schemas.microsoft.com/office/powerpoint/2010/main" val="414264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Asi nejvýznamějším a současně nejvíce rozvinutým nano-odvětvím je elektronika.</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16</a:t>
            </a:fld>
            <a:endParaRPr lang="cs-CZ"/>
          </a:p>
        </p:txBody>
      </p:sp>
    </p:spTree>
    <p:extLst>
      <p:ext uri="{BB962C8B-B14F-4D97-AF65-F5344CB8AC3E}">
        <p14:creationId xmlns:p14="http://schemas.microsoft.com/office/powerpoint/2010/main" val="158948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Tento obrázek</a:t>
            </a:r>
            <a:r>
              <a:rPr lang="cs-CZ" baseline="0" dirty="0" smtClean="0"/>
              <a:t> určitě poznáváte. Pravděpodobně má každý z Vás podobný telefon v kapse. Víte ale, co se skrývá uvnitř?</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17</a:t>
            </a:fld>
            <a:endParaRPr lang="cs-CZ"/>
          </a:p>
        </p:txBody>
      </p:sp>
    </p:spTree>
    <p:extLst>
      <p:ext uri="{BB962C8B-B14F-4D97-AF65-F5344CB8AC3E}">
        <p14:creationId xmlns:p14="http://schemas.microsoft.com/office/powerpoint/2010/main" val="157889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Tak se podívejme. Pokud bychom telefon rozložili najdeme zde samozřejmě baterii, display,</a:t>
            </a:r>
            <a:r>
              <a:rPr lang="cs-CZ" baseline="0" dirty="0" smtClean="0"/>
              <a:t> ale také – a především – elektronickou desku.</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18</a:t>
            </a:fld>
            <a:endParaRPr lang="cs-CZ"/>
          </a:p>
        </p:txBody>
      </p:sp>
    </p:spTree>
    <p:extLst>
      <p:ext uri="{BB962C8B-B14F-4D97-AF65-F5344CB8AC3E}">
        <p14:creationId xmlns:p14="http://schemas.microsoft.com/office/powerpoint/2010/main" val="194600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 ní jsou umístěny elektronické součástky,</a:t>
            </a:r>
            <a:r>
              <a:rPr lang="cs-CZ" baseline="0" dirty="0" smtClean="0"/>
              <a:t> které řídí celou funci Vašeho telefonu. Od jednoduchých – až po velmi složité čipy.</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19</a:t>
            </a:fld>
            <a:endParaRPr lang="cs-CZ"/>
          </a:p>
        </p:txBody>
      </p:sp>
    </p:spTree>
    <p:extLst>
      <p:ext uri="{BB962C8B-B14F-4D97-AF65-F5344CB8AC3E}">
        <p14:creationId xmlns:p14="http://schemas.microsoft.com/office/powerpoint/2010/main" val="176989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Podívejme se ale nejdříve zpátky</a:t>
            </a:r>
            <a:r>
              <a:rPr lang="cs-CZ" baseline="0" dirty="0" smtClean="0"/>
              <a:t> </a:t>
            </a:r>
            <a:r>
              <a:rPr lang="cs-CZ" dirty="0" smtClean="0"/>
              <a:t>na začátek, jak se tento obor zrodil. Podobně jako u jiných vynálezů, i</a:t>
            </a:r>
            <a:r>
              <a:rPr lang="cs-CZ" baseline="0" dirty="0" smtClean="0"/>
              <a:t> zde byl na začátku člověk s jednoduchým nápadem…</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a:t>
            </a:fld>
            <a:endParaRPr lang="cs-CZ"/>
          </a:p>
        </p:txBody>
      </p:sp>
    </p:spTree>
    <p:extLst>
      <p:ext uri="{BB962C8B-B14F-4D97-AF65-F5344CB8AC3E}">
        <p14:creationId xmlns:p14="http://schemas.microsoft.com/office/powerpoint/2010/main" val="1994414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Takový moderní počítačový čip – například procesor Vašeho</a:t>
            </a:r>
            <a:r>
              <a:rPr lang="cs-CZ" baseline="0" dirty="0" smtClean="0"/>
              <a:t> počítače – dnes obsahuje téměř dvě miliardy tranzistorů. Tranzistory jsou základní stavební součástky dnešních počítačů a umíme je vyrobit velké pouhých 22 nm – to znamená, že na tloušťku jednoho lidského vlasu by se jich vešlo více než 4 tisíce!</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20</a:t>
            </a:fld>
            <a:endParaRPr lang="cs-CZ"/>
          </a:p>
        </p:txBody>
      </p:sp>
    </p:spTree>
    <p:extLst>
      <p:ext uri="{BB962C8B-B14F-4D97-AF65-F5344CB8AC3E}">
        <p14:creationId xmlns:p14="http://schemas.microsoft.com/office/powerpoint/2010/main" val="4081749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Video – počítačový čip</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21</a:t>
            </a:fld>
            <a:endParaRPr lang="cs-CZ"/>
          </a:p>
        </p:txBody>
      </p:sp>
    </p:spTree>
    <p:extLst>
      <p:ext uri="{BB962C8B-B14F-4D97-AF65-F5344CB8AC3E}">
        <p14:creationId xmlns:p14="http://schemas.microsoft.com/office/powerpoint/2010/main" val="3447579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Ale to není všechno! Zde dokonce vidíte, že do</a:t>
            </a:r>
            <a:r>
              <a:rPr lang="cs-CZ" baseline="0" dirty="0" smtClean="0"/>
              <a:t> počítačového čipu umíme vložit i mechanické součástky!</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22</a:t>
            </a:fld>
            <a:endParaRPr lang="cs-CZ"/>
          </a:p>
        </p:txBody>
      </p:sp>
    </p:spTree>
    <p:extLst>
      <p:ext uri="{BB962C8B-B14F-4D97-AF65-F5344CB8AC3E}">
        <p14:creationId xmlns:p14="http://schemas.microsoft.com/office/powerpoint/2010/main" val="2702161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Dokážete si představit život</a:t>
            </a:r>
            <a:r>
              <a:rPr lang="cs-CZ" baseline="0" dirty="0" smtClean="0"/>
              <a:t> bez mobilního telefonu, nebo počítače? Ne? Pak jste na nanotechnologiích závislí! Váš život se bez nich neobejde. Když si navíc uvědomíte, že počítače dnes řídí vlastně vše – od automatické pračky, přes vlaky, banky a vesmírné lodě... Tak vidíte, že se bez nanotechnologií nedokážeme obejít.</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23</a:t>
            </a:fld>
            <a:endParaRPr lang="cs-CZ"/>
          </a:p>
        </p:txBody>
      </p:sp>
    </p:spTree>
    <p:extLst>
      <p:ext uri="{BB962C8B-B14F-4D97-AF65-F5344CB8AC3E}">
        <p14:creationId xmlns:p14="http://schemas.microsoft.com/office/powerpoint/2010/main" val="393283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Elektroniku bychom tedy měli perfektně zvládnutou. Podívejme se tedy dále</a:t>
            </a:r>
            <a:r>
              <a:rPr lang="cs-CZ" baseline="0" dirty="0" smtClean="0"/>
              <a:t> – nanostříbro. Nanostříbro je pro nás důležitým pomocník v boji proti nebezpečným bakteriím a infekcím. A věděli to už naši dávní předkové...</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24</a:t>
            </a:fld>
            <a:endParaRPr lang="cs-CZ"/>
          </a:p>
        </p:txBody>
      </p:sp>
    </p:spTree>
    <p:extLst>
      <p:ext uri="{BB962C8B-B14F-4D97-AF65-F5344CB8AC3E}">
        <p14:creationId xmlns:p14="http://schemas.microsoft.com/office/powerpoint/2010/main" val="3870290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 pravda, že tehdy ještě nevěděli,</a:t>
            </a:r>
            <a:r>
              <a:rPr lang="cs-CZ" baseline="0" dirty="0" smtClean="0"/>
              <a:t> že se jedná o nanostříbro, a ani netušili, jak to vlastně funguje. Každopádně ale zjistili, že když dávali nemocným lidem pít víno ze stříbrných pohárů, pomohlo jim to se rychleji zotavit. Dnes už víme, že je to proto, že částečky stříbra dokáží velice efektivně zabíjet bakterie. </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25</a:t>
            </a:fld>
            <a:endParaRPr lang="cs-CZ"/>
          </a:p>
        </p:txBody>
      </p:sp>
    </p:spTree>
    <p:extLst>
      <p:ext uri="{BB962C8B-B14F-4D97-AF65-F5344CB8AC3E}">
        <p14:creationId xmlns:p14="http://schemas.microsoft.com/office/powerpoint/2010/main" val="1568911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Zde vidíme snímek z elektronového mikroskopu,</a:t>
            </a:r>
            <a:r>
              <a:rPr lang="cs-CZ" baseline="0" dirty="0" smtClean="0"/>
              <a:t> který nám ukazuje nanočástice stříbra. Vidíte, že od složitých struktur – v případě elelktroniky – jsme se posunuli k výrazně jednodušší technologii. Naní nám stačí jakási malá zrníčka. </a:t>
            </a:r>
          </a:p>
          <a:p>
            <a:r>
              <a:rPr lang="cs-CZ" baseline="0" dirty="0" smtClean="0"/>
              <a:t>K čemu je používáme?</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26</a:t>
            </a:fld>
            <a:endParaRPr lang="cs-CZ"/>
          </a:p>
        </p:txBody>
      </p:sp>
    </p:spTree>
    <p:extLst>
      <p:ext uri="{BB962C8B-B14F-4D97-AF65-F5344CB8AC3E}">
        <p14:creationId xmlns:p14="http://schemas.microsoft.com/office/powerpoint/2010/main" val="402187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Představte si například pacienta v komatu. Takový pacient bývá časo připojený na celou řadu přístrojů</a:t>
            </a:r>
            <a:r>
              <a:rPr lang="cs-CZ" baseline="0" dirty="0" smtClean="0"/>
              <a:t> podpory života, včetně dýchání. A právě pro potřeby umělého dýchání je nutno pacientovi do krku zavést speciální trubici. Která mu dodává vzduch. Taková trubice musí být dokonale sterilní – nesmí pacientovi způsobit žádnou bakteriální infekci (ta by jej totiž mohla snadno zabít). Bohužel se ale ukazuje, že i sterilní trubice začně časem „zarůstat bakteriemi“ a začne tak být pro pacienta nebezpečná. Tato doba trvá - řekněme dva týdny. Po dvou týdnech tedy musíme trubici vyjmout a zavést novou. To ale pro tělo pacienta není nijak příjemné, protože taková manipulace jej zraňuje. Pokud ale trubici ošetříme pomocí stříbra, prodlouží se její použitelnost dvojnásobně. Díky tomu je léčba pro tělo pacienta jednodušší!</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27</a:t>
            </a:fld>
            <a:endParaRPr lang="cs-CZ"/>
          </a:p>
        </p:txBody>
      </p:sp>
    </p:spTree>
    <p:extLst>
      <p:ext uri="{BB962C8B-B14F-4D97-AF65-F5344CB8AC3E}">
        <p14:creationId xmlns:p14="http://schemas.microsoft.com/office/powerpoint/2010/main" val="2963119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Antibakteriální účinky stříbra se ale využívají také ve sportu –</a:t>
            </a:r>
            <a:r>
              <a:rPr lang="cs-CZ" baseline="0" dirty="0" smtClean="0"/>
              <a:t> dnes už si můžete zcela běžně zakoupit oblečení s nanočásticemi stříbra. Díky tomu je pro sportovce mnohem snazší udržovat hygienické podmínky, neboť bakterie, které se živí našim potem (a mohou nám způsobit problémy) jsou zlikvidovány. V případě zranení je také možno používat speciální krémy s nanostříbrem, které čistí rány od bakterií a poskytují jim tak vynikající podmínky pro rychlé a efektivní hojení.</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28</a:t>
            </a:fld>
            <a:endParaRPr lang="cs-CZ"/>
          </a:p>
        </p:txBody>
      </p:sp>
    </p:spTree>
    <p:extLst>
      <p:ext uri="{BB962C8B-B14F-4D97-AF65-F5344CB8AC3E}">
        <p14:creationId xmlns:p14="http://schemas.microsoft.com/office/powerpoint/2010/main" val="97598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Nanostříbro</a:t>
            </a:r>
            <a:r>
              <a:rPr lang="cs-CZ" baseline="0" dirty="0" smtClean="0"/>
              <a:t> je tedy výkonný bojovník proti bakteriím a infekcím! Ale pořád to není zdaleka vše!</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29</a:t>
            </a:fld>
            <a:endParaRPr lang="cs-CZ"/>
          </a:p>
        </p:txBody>
      </p:sp>
    </p:spTree>
    <p:extLst>
      <p:ext uri="{BB962C8B-B14F-4D97-AF65-F5344CB8AC3E}">
        <p14:creationId xmlns:p14="http://schemas.microsoft.com/office/powerpoint/2010/main" val="320826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Ten člověk byl Richard </a:t>
            </a:r>
            <a:r>
              <a:rPr lang="cs-CZ" dirty="0" err="1" smtClean="0"/>
              <a:t>Phillips</a:t>
            </a:r>
            <a:r>
              <a:rPr lang="cs-CZ" dirty="0" smtClean="0"/>
              <a:t> </a:t>
            </a:r>
            <a:r>
              <a:rPr lang="cs-CZ" dirty="0" err="1" smtClean="0"/>
              <a:t>Feynman</a:t>
            </a:r>
            <a:r>
              <a:rPr lang="cs-CZ" dirty="0" smtClean="0"/>
              <a:t> – jeden</a:t>
            </a:r>
            <a:r>
              <a:rPr lang="cs-CZ" baseline="0" dirty="0" smtClean="0"/>
              <a:t> z největších fyziků 20. století a držitel Nobelovy ceny za fyziku. Na setkání Americké fyzikální společnosti v roce 1959 přednesl památnou přednášku, ve které popisoval možné manipulace s látkami na atomární úrovni. Tehdy vyslovil památnou větu: „</a:t>
            </a:r>
            <a:r>
              <a:rPr lang="cs-CZ" baseline="0" dirty="0" err="1" smtClean="0"/>
              <a:t>There‘s</a:t>
            </a:r>
            <a:r>
              <a:rPr lang="cs-CZ" baseline="0" dirty="0" smtClean="0"/>
              <a:t> plenty </a:t>
            </a:r>
            <a:r>
              <a:rPr lang="cs-CZ" baseline="0" dirty="0" err="1" smtClean="0"/>
              <a:t>of</a:t>
            </a:r>
            <a:r>
              <a:rPr lang="cs-CZ" baseline="0" dirty="0" smtClean="0"/>
              <a:t> </a:t>
            </a:r>
            <a:r>
              <a:rPr lang="cs-CZ" baseline="0" dirty="0" err="1" smtClean="0"/>
              <a:t>room</a:t>
            </a:r>
            <a:r>
              <a:rPr lang="cs-CZ" baseline="0" dirty="0" smtClean="0"/>
              <a:t> </a:t>
            </a:r>
            <a:r>
              <a:rPr lang="cs-CZ" baseline="0" dirty="0" err="1" smtClean="0"/>
              <a:t>at</a:t>
            </a:r>
            <a:r>
              <a:rPr lang="cs-CZ" baseline="0" dirty="0" smtClean="0"/>
              <a:t> </a:t>
            </a:r>
            <a:r>
              <a:rPr lang="cs-CZ" baseline="0" dirty="0" err="1" smtClean="0"/>
              <a:t>the</a:t>
            </a:r>
            <a:r>
              <a:rPr lang="cs-CZ" baseline="0" dirty="0" smtClean="0"/>
              <a:t> </a:t>
            </a:r>
            <a:r>
              <a:rPr lang="cs-CZ" baseline="0" dirty="0" err="1" smtClean="0"/>
              <a:t>bottom</a:t>
            </a:r>
            <a:r>
              <a:rPr lang="cs-CZ" baseline="0" dirty="0" smtClean="0"/>
              <a:t>“, neboli – tam dole je spousta místa.</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a:t>
            </a:fld>
            <a:endParaRPr lang="cs-CZ"/>
          </a:p>
        </p:txBody>
      </p:sp>
    </p:spTree>
    <p:extLst>
      <p:ext uri="{BB962C8B-B14F-4D97-AF65-F5344CB8AC3E}">
        <p14:creationId xmlns:p14="http://schemas.microsoft.com/office/powerpoint/2010/main" val="996313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Všichni se určitě shondneme,</a:t>
            </a:r>
            <a:r>
              <a:rPr lang="cs-CZ" baseline="0" dirty="0" smtClean="0"/>
              <a:t> že pitná voda je základem našeho života – a nejen našeho. Tady v Evropě si tento problém zatím moc neuvědomujeme, ale jinde na světě se již často potýkají s obrovským probémem zajistit čistou pitnou vodu. S tím nám může významně pomoct nanoželezo. </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30</a:t>
            </a:fld>
            <a:endParaRPr lang="cs-CZ"/>
          </a:p>
        </p:txBody>
      </p:sp>
    </p:spTree>
    <p:extLst>
      <p:ext uri="{BB962C8B-B14F-4D97-AF65-F5344CB8AC3E}">
        <p14:creationId xmlns:p14="http://schemas.microsoft.com/office/powerpoint/2010/main" val="1246976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Problémy s pitnou vodou se týkají především asijských zemí, nebo například i USA. Je sice pravda, že voda je vsůde kolem nás, avšak právě v těchto zemích je voda často znečištěna nebezpečnými látkami, jako jsou rtuť, nebo arsen. </a:t>
            </a:r>
            <a:endParaRPr lang="cs-CZ" dirty="0" smtClean="0"/>
          </a:p>
          <a:p>
            <a:r>
              <a:rPr lang="cs-CZ" dirty="0" smtClean="0"/>
              <a:t>Tyto</a:t>
            </a:r>
            <a:r>
              <a:rPr lang="cs-CZ" baseline="0" dirty="0" smtClean="0"/>
              <a:t> látky je z vody velmi obtížné odstranit, a to především proto, že se jedná nejčastěji o spodní zdroje vody.</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31</a:t>
            </a:fld>
            <a:endParaRPr lang="cs-CZ"/>
          </a:p>
        </p:txBody>
      </p:sp>
    </p:spTree>
    <p:extLst>
      <p:ext uri="{BB962C8B-B14F-4D97-AF65-F5344CB8AC3E}">
        <p14:creationId xmlns:p14="http://schemas.microsoft.com/office/powerpoint/2010/main" val="293200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Povrchovou</a:t>
            </a:r>
            <a:r>
              <a:rPr lang="cs-CZ" baseline="0" dirty="0" smtClean="0"/>
              <a:t> vodu umíme čistit poměrně dobře. Stačí ji odvést do čističek, ve kterých se postupně odstraňují mechanické i chemické nečistoty. Jak taková čistička vypadá vidíte na tomto obrázku.</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32</a:t>
            </a:fld>
            <a:endParaRPr lang="cs-CZ"/>
          </a:p>
        </p:txBody>
      </p:sp>
    </p:spTree>
    <p:extLst>
      <p:ext uri="{BB962C8B-B14F-4D97-AF65-F5344CB8AC3E}">
        <p14:creationId xmlns:p14="http://schemas.microsoft.com/office/powerpoint/2010/main" val="654285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případě spodní – podzemní – vody je však situace mnohem komplikovanější. Zde vidíte tok</a:t>
            </a:r>
            <a:r>
              <a:rPr lang="cs-CZ" baseline="0" dirty="0" smtClean="0"/>
              <a:t> podzemní vody – ten samozřejmě neteče žádným potrubím, aní korytem, ale volně prosakuje půdou. Toky spodních vod pak většinou ústí do řek, jezer, rybníků, moří a podobně. Představte si teď, že se na povrchu nachází například nelegální skládka odpadu. Postupem času, jak na tuto skládku prší, se z ní vymívají nějakteré látky, které následně prosakují do půdy, dále se dostávají do toku spodní vody a nakonec do řeky – a postupně tak otravují celé životní prostředí. </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33</a:t>
            </a:fld>
            <a:endParaRPr lang="cs-CZ"/>
          </a:p>
        </p:txBody>
      </p:sp>
    </p:spTree>
    <p:extLst>
      <p:ext uri="{BB962C8B-B14F-4D97-AF65-F5344CB8AC3E}">
        <p14:creationId xmlns:p14="http://schemas.microsoft.com/office/powerpoint/2010/main" val="2787673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Zde vidíte příklad z</a:t>
            </a:r>
            <a:r>
              <a:rPr lang="cs-CZ" baseline="0" dirty="0" smtClean="0"/>
              <a:t> reálného světa. Někde nahoře nad touto mapkou se nachází podnik MARS Svratka. V minulosti zde byly skladovány výrobní materiály nevhodným způsobem a tak se nebezpečné látky postupně dostaly do spodních vod. Mapka pak zobrazuje, jak jsou v podzemní vodě tyto látky rozptýleny – s tím, že tmavší barva znamená horší znečištění. Aby toho nebylo málo, tak po směru toku spodní vody se nachází řeka Svratka, do které všechny tyto nebezpečné látky prosakují. Toto bylo vynikající místo pro použití nanočástic železa!</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34</a:t>
            </a:fld>
            <a:endParaRPr lang="cs-CZ"/>
          </a:p>
        </p:txBody>
      </p:sp>
    </p:spTree>
    <p:extLst>
      <p:ext uri="{BB962C8B-B14F-4D97-AF65-F5344CB8AC3E}">
        <p14:creationId xmlns:p14="http://schemas.microsoft.com/office/powerpoint/2010/main" val="920879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Jen pro představu, zde vidíte nanočástici železa. Jedná se o kousek materiálu o</a:t>
            </a:r>
            <a:r>
              <a:rPr lang="cs-CZ" baseline="0" dirty="0" smtClean="0"/>
              <a:t> rozměru asi 15 nm. To je vše – nic víc k tomu nepotřebujeme.</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35</a:t>
            </a:fld>
            <a:endParaRPr lang="cs-CZ"/>
          </a:p>
        </p:txBody>
      </p:sp>
    </p:spTree>
    <p:extLst>
      <p:ext uri="{BB962C8B-B14F-4D97-AF65-F5344CB8AC3E}">
        <p14:creationId xmlns:p14="http://schemas.microsoft.com/office/powerpoint/2010/main" val="1056673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Zde se na videu podíváme, co</a:t>
            </a:r>
            <a:r>
              <a:rPr lang="cs-CZ" baseline="0" dirty="0" smtClean="0"/>
              <a:t> se stane, když nanočástice železa přidáme do znečištěné vody.</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36</a:t>
            </a:fld>
            <a:endParaRPr lang="cs-CZ"/>
          </a:p>
        </p:txBody>
      </p:sp>
    </p:spTree>
    <p:extLst>
      <p:ext uri="{BB962C8B-B14F-4D97-AF65-F5344CB8AC3E}">
        <p14:creationId xmlns:p14="http://schemas.microsoft.com/office/powerpoint/2010/main" val="833117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Stejně, jako jsme viděli na videu, i zde přidáme nanočástice do</a:t>
            </a:r>
            <a:r>
              <a:rPr lang="cs-CZ" baseline="0" dirty="0" smtClean="0"/>
              <a:t> vody. Protože je to spodní voda, musíme nejdřívě do země navrtat otvory, do kterých nanočástice „nalejeme“. Ty se pak do půdy vsáknou podobně, jako voda do houby a rozptýlí se v okolí vrtu. Tak vznikne pod zaemí jakýsi „mrak z nanoželeza“, který prochází ona znečištěná spodní voda. Nanočástice železa pohltí nebezpečné látky, a dále již pokračuje čistá voda!</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37</a:t>
            </a:fld>
            <a:endParaRPr lang="cs-CZ"/>
          </a:p>
        </p:txBody>
      </p:sp>
    </p:spTree>
    <p:extLst>
      <p:ext uri="{BB962C8B-B14F-4D97-AF65-F5344CB8AC3E}">
        <p14:creationId xmlns:p14="http://schemas.microsoft.com/office/powerpoint/2010/main" val="3073160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Jak to vypadalo v praxi? Připomeňme si,</a:t>
            </a:r>
            <a:r>
              <a:rPr lang="cs-CZ" baseline="0" dirty="0" smtClean="0"/>
              <a:t> jak to vypadalo před použitím nanoželeza...</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38</a:t>
            </a:fld>
            <a:endParaRPr lang="cs-CZ"/>
          </a:p>
        </p:txBody>
      </p:sp>
    </p:spTree>
    <p:extLst>
      <p:ext uri="{BB962C8B-B14F-4D97-AF65-F5344CB8AC3E}">
        <p14:creationId xmlns:p14="http://schemas.microsoft.com/office/powerpoint/2010/main" val="133698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 teď po použití nanoželeza! Na tomto obrázku můžete vidět znározněnou samotnou</a:t>
            </a:r>
            <a:r>
              <a:rPr lang="cs-CZ" baseline="0" dirty="0" smtClean="0"/>
              <a:t> bariéru z nanoželeza – to je ten modrý pruh. Také zde ale vidíte, že se pomocí bariéry šíření nebezpečných látek zcela zastavilo! Možná se budete ptát, kam se ty látky poděly? Je to jednoduché – nanoželezo je pohltilo. To sice znamená, že se tam ty nebezpečné látky shormažďují, ale právě nanoželezo má schopnost je takzvaně pasivovat. Díky tomů už nejsou agresivní – nejsou nebezpečné.</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39</a:t>
            </a:fld>
            <a:endParaRPr lang="cs-CZ"/>
          </a:p>
        </p:txBody>
      </p:sp>
    </p:spTree>
    <p:extLst>
      <p:ext uri="{BB962C8B-B14F-4D97-AF65-F5344CB8AC3E}">
        <p14:creationId xmlns:p14="http://schemas.microsoft.com/office/powerpoint/2010/main" val="321744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 přednášce mimo jiné představil vizi, jak snížit velikost počítačových obvodů až na jednotlivé atomy a dokonce nastínil možnost klinické aplikace malých </a:t>
            </a:r>
            <a:r>
              <a:rPr lang="cs-CZ" dirty="0" err="1" smtClean="0"/>
              <a:t>funkcionalizovaných</a:t>
            </a:r>
            <a:r>
              <a:rPr lang="cs-CZ" dirty="0" smtClean="0"/>
              <a:t> nanočástic uvnitř těla jako součást lékařské terapie. Není třeba zdůrazňovat, že se tehdy tyto vizionářské představy setkaly s jistou nedůvěrou. Současnost a hlavně budoucnost však </a:t>
            </a:r>
            <a:r>
              <a:rPr lang="cs-CZ" dirty="0" err="1" smtClean="0"/>
              <a:t>Feynmanovy</a:t>
            </a:r>
            <a:r>
              <a:rPr lang="cs-CZ" dirty="0" smtClean="0"/>
              <a:t> smělé vize předčí. Zkuste</a:t>
            </a:r>
            <a:r>
              <a:rPr lang="cs-CZ" baseline="0" dirty="0" smtClean="0"/>
              <a:t> si představit, že bychom třeba jednoho dne mohli mít v těle mikroskopické roboty, kteří by okamžitě léčili veškeré nemoci a úrazy…</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a:t>
            </a:fld>
            <a:endParaRPr lang="cs-CZ"/>
          </a:p>
        </p:txBody>
      </p:sp>
    </p:spTree>
    <p:extLst>
      <p:ext uri="{BB962C8B-B14F-4D97-AF65-F5344CB8AC3E}">
        <p14:creationId xmlns:p14="http://schemas.microsoft.com/office/powerpoint/2010/main" val="2708922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Kromě toho dokáže</a:t>
            </a:r>
            <a:r>
              <a:rPr lang="cs-CZ" baseline="0" dirty="0" smtClean="0"/>
              <a:t> nanoželezo odstranit i jiný – velký problém. A tím je hormonální antikoncepce. Lidské tělo totiž hormony podávané v této antikocepci nedokáže zpracovat všechny, a tak jich část z těla odchází do životního prostředí. A to je samozřejmě problém pro plodnost můžské části populace. A to nejen u lidí. Nanoželezo ale umí tyto hormony také efektivně ničit, a tím je odstranit ze životního prostředí, kam nepatří.</a:t>
            </a:r>
          </a:p>
          <a:p>
            <a:endParaRPr lang="cs-CZ" baseline="0" dirty="0"/>
          </a:p>
          <a:p>
            <a:r>
              <a:rPr lang="cs-CZ" baseline="0" dirty="0" smtClean="0"/>
              <a:t>Teď se již blížíme do finále.</a:t>
            </a:r>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40</a:t>
            </a:fld>
            <a:endParaRPr lang="cs-CZ"/>
          </a:p>
        </p:txBody>
      </p:sp>
    </p:spTree>
    <p:extLst>
      <p:ext uri="{BB962C8B-B14F-4D97-AF65-F5344CB8AC3E}">
        <p14:creationId xmlns:p14="http://schemas.microsoft.com/office/powerpoint/2010/main" val="2321438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Určitě jste už slyšeli něco o nanouhlíku, to je teď poměrně moderní</a:t>
            </a:r>
            <a:r>
              <a:rPr lang="cs-CZ" baseline="0" dirty="0" smtClean="0"/>
              <a:t> záležitost. V čem je jeho výhoda? Nanouhlík nám umožňuje konstruovat složité funkční struktury!</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41</a:t>
            </a:fld>
            <a:endParaRPr lang="cs-CZ"/>
          </a:p>
        </p:txBody>
      </p:sp>
    </p:spTree>
    <p:extLst>
      <p:ext uri="{BB962C8B-B14F-4D97-AF65-F5344CB8AC3E}">
        <p14:creationId xmlns:p14="http://schemas.microsoft.com/office/powerpoint/2010/main" val="2554709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Nejdříve se podívejme,</a:t>
            </a:r>
            <a:r>
              <a:rPr lang="cs-CZ" baseline="0" dirty="0" smtClean="0"/>
              <a:t> co je to uhlík. Tyto obrázky určitě poznáváte – obyčejná tužka nalevo, diamant napravo. Víte z čeho se skládají? Diamant i tuha tužky jsou složeny z uhlíku! Jak je tedy možné, že je tuha tak měkká a diamant je nejtvrdší materiál na Zemi?</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42</a:t>
            </a:fld>
            <a:endParaRPr lang="cs-CZ"/>
          </a:p>
        </p:txBody>
      </p:sp>
    </p:spTree>
    <p:extLst>
      <p:ext uri="{BB962C8B-B14F-4D97-AF65-F5344CB8AC3E}">
        <p14:creationId xmlns:p14="http://schemas.microsoft.com/office/powerpoint/2010/main" val="3482535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 to tím, že mají rozdílnou krystalovou strukturu. Jinými slovy – atomy jsou stejné, ale jejich uspořádání je odlišné.</a:t>
            </a:r>
            <a:r>
              <a:rPr lang="cs-CZ" baseline="0" dirty="0" smtClean="0"/>
              <a:t> A to stačí k tomu, aby měly tyto materiály naprosto odlišné vlastnosti. To ale není vše...</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43</a:t>
            </a:fld>
            <a:endParaRPr lang="cs-CZ"/>
          </a:p>
        </p:txBody>
      </p:sp>
    </p:spTree>
    <p:extLst>
      <p:ext uri="{BB962C8B-B14F-4D97-AF65-F5344CB8AC3E}">
        <p14:creationId xmlns:p14="http://schemas.microsoft.com/office/powerpoint/2010/main" val="2280310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Známe celou řadu uhlíkových nanostruktur</a:t>
            </a:r>
            <a:r>
              <a:rPr lang="cs-CZ" baseline="0" dirty="0" smtClean="0"/>
              <a:t> – zde vidíte například diamant(a), tuhu (b), nebo různé kulovisté struktury, tzv. Fulereny(d-f), amorfní uhlík, který nevytváří krystaly (g), nebo nanotrubičku(h). S takovými stavebními prvky se dá vytvoři spoustu zajímavých věcí!</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44</a:t>
            </a:fld>
            <a:endParaRPr lang="cs-CZ"/>
          </a:p>
        </p:txBody>
      </p:sp>
    </p:spTree>
    <p:extLst>
      <p:ext uri="{BB962C8B-B14F-4D97-AF65-F5344CB8AC3E}">
        <p14:creationId xmlns:p14="http://schemas.microsoft.com/office/powerpoint/2010/main" val="2189120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Toto je snímek</a:t>
            </a:r>
            <a:r>
              <a:rPr lang="cs-CZ" baseline="0" dirty="0" smtClean="0"/>
              <a:t> nanotrubičky, pořízený elektronovým mikroskopem. Krásně zde vidíte, jak jsou pravidělně uspořádány jednotlivé atomy!</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45</a:t>
            </a:fld>
            <a:endParaRPr lang="cs-CZ"/>
          </a:p>
        </p:txBody>
      </p:sp>
    </p:spTree>
    <p:extLst>
      <p:ext uri="{BB962C8B-B14F-4D97-AF65-F5344CB8AC3E}">
        <p14:creationId xmlns:p14="http://schemas.microsoft.com/office/powerpoint/2010/main" val="4174843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Nanotrubičku můžeme použít</a:t>
            </a:r>
            <a:r>
              <a:rPr lang="cs-CZ" baseline="0" dirty="0" smtClean="0"/>
              <a:t> například jako dopravní potrubí pro jiné částice!</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46</a:t>
            </a:fld>
            <a:endParaRPr lang="cs-CZ"/>
          </a:p>
        </p:txBody>
      </p:sp>
    </p:spTree>
    <p:extLst>
      <p:ext uri="{BB962C8B-B14F-4D97-AF65-F5344CB8AC3E}">
        <p14:creationId xmlns:p14="http://schemas.microsoft.com/office/powerpoint/2010/main" val="3953218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Toto je grafen – jeden atom tlustá vrstva uhlíku, která vytváří jakousi síť.</a:t>
            </a:r>
            <a:r>
              <a:rPr lang="cs-CZ" baseline="0" dirty="0" smtClean="0"/>
              <a:t> Tato síť je pak až 130x pevnější než ocel, přitom však mnohem lehčí. Pokud se ji naučíme vyrábět v dostatečném množství, můžeme z tohoto materiálu například vyrábět letadla!</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47</a:t>
            </a:fld>
            <a:endParaRPr lang="cs-CZ"/>
          </a:p>
        </p:txBody>
      </p:sp>
    </p:spTree>
    <p:extLst>
      <p:ext uri="{BB962C8B-B14F-4D97-AF65-F5344CB8AC3E}">
        <p14:creationId xmlns:p14="http://schemas.microsoft.com/office/powerpoint/2010/main" val="369394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Zde</a:t>
            </a:r>
            <a:r>
              <a:rPr lang="cs-CZ" baseline="0" dirty="0" smtClean="0"/>
              <a:t> je pak snímek grafenu z elektronového mikroskopu s vysokým rozlišením. Na vlastní oči tak vidíte, jak jsou zde jednotlivé atomy uhlíku uspořádané do šestiúhelníků.</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48</a:t>
            </a:fld>
            <a:endParaRPr lang="cs-CZ"/>
          </a:p>
        </p:txBody>
      </p:sp>
    </p:spTree>
    <p:extLst>
      <p:ext uri="{BB962C8B-B14F-4D97-AF65-F5344CB8AC3E}">
        <p14:creationId xmlns:p14="http://schemas.microsoft.com/office/powerpoint/2010/main" val="2808991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To byla jen ukázka... Je toho mnohem</a:t>
            </a:r>
            <a:r>
              <a:rPr lang="cs-CZ" baseline="0" dirty="0" smtClean="0"/>
              <a:t> více!</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49</a:t>
            </a:fld>
            <a:endParaRPr lang="cs-CZ"/>
          </a:p>
        </p:txBody>
      </p:sp>
    </p:spTree>
    <p:extLst>
      <p:ext uri="{BB962C8B-B14F-4D97-AF65-F5344CB8AC3E}">
        <p14:creationId xmlns:p14="http://schemas.microsoft.com/office/powerpoint/2010/main" val="223500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Svět</a:t>
            </a:r>
            <a:r>
              <a:rPr lang="cs-CZ" baseline="0" dirty="0" smtClean="0"/>
              <a:t> uvnitř hmoty je stejně fascinující jako celý vesmír. A jak malé ty nanočástice vlastně jsou? Zkusme si to představit…</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5</a:t>
            </a:fld>
            <a:endParaRPr lang="cs-CZ"/>
          </a:p>
        </p:txBody>
      </p:sp>
    </p:spTree>
    <p:extLst>
      <p:ext uri="{BB962C8B-B14F-4D97-AF65-F5344CB8AC3E}">
        <p14:creationId xmlns:p14="http://schemas.microsoft.com/office/powerpoint/2010/main" val="1777122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Video</a:t>
            </a:r>
            <a:r>
              <a:rPr lang="cs-CZ" baseline="0" dirty="0" smtClean="0"/>
              <a:t> – Chlapec a jeho atom (IBM)</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50</a:t>
            </a:fld>
            <a:endParaRPr lang="cs-CZ"/>
          </a:p>
        </p:txBody>
      </p:sp>
    </p:spTree>
    <p:extLst>
      <p:ext uri="{BB962C8B-B14F-4D97-AF65-F5344CB8AC3E}">
        <p14:creationId xmlns:p14="http://schemas.microsoft.com/office/powerpoint/2010/main" val="1538604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 tím jsme se dostali na úplný závěr přednášky.</a:t>
            </a:r>
            <a:r>
              <a:rPr lang="cs-CZ" baseline="0" dirty="0" smtClean="0"/>
              <a:t> Ukázal jsem Vám malou ochutnávku toho, co už dnes umíme ve světě nanotechnologí udělat. Vidíte, že i objekty těch nejmenších rozměrů mají úžasné schopnosti. Ovšem tento obor se vyvíjí tak rychle, že zítra už to může vypadat úplně jinak. A to právě může záležet i na Vás – pokud se třeba někdo z Vás jednou tímto úžasným oborem bude zabývat. </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51</a:t>
            </a:fld>
            <a:endParaRPr lang="cs-CZ"/>
          </a:p>
        </p:txBody>
      </p:sp>
    </p:spTree>
    <p:extLst>
      <p:ext uri="{BB962C8B-B14F-4D97-AF65-F5344CB8AC3E}">
        <p14:creationId xmlns:p14="http://schemas.microsoft.com/office/powerpoint/2010/main" val="4186371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a:t>
            </a:r>
            <a:r>
              <a:rPr lang="cs-CZ" baseline="0" dirty="0" smtClean="0"/>
              <a:t>ž se Vás tedy někdo zeptá – tak teď už víte, že – na velikosti záleží!</a:t>
            </a:r>
          </a:p>
          <a:p>
            <a:endParaRPr lang="cs-CZ" baseline="0" dirty="0" smtClean="0"/>
          </a:p>
          <a:p>
            <a:r>
              <a:rPr lang="cs-CZ" baseline="0" smtClean="0"/>
              <a:t>Děkuji Vám za pozornost!</a:t>
            </a:r>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52</a:t>
            </a:fld>
            <a:endParaRPr lang="cs-CZ"/>
          </a:p>
        </p:txBody>
      </p:sp>
    </p:spTree>
    <p:extLst>
      <p:ext uri="{BB962C8B-B14F-4D97-AF65-F5344CB8AC3E}">
        <p14:creationId xmlns:p14="http://schemas.microsoft.com/office/powerpoint/2010/main" val="183317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Začněme tečkou. Tečka</a:t>
            </a:r>
            <a:r>
              <a:rPr lang="cs-CZ" baseline="0" dirty="0" smtClean="0"/>
              <a:t> za větou v knize má velikost přibližně jeden milimetr. Pokud byste si vytrhli jeden vlas, tak ten bude desetkrát tenčí – bude mít asi 100 mikrometrů. Teď už se nám to trošku stíží – všichni víte, že naše těla jsou složena z buněk. Jedna taková buňka je veliká asi 10 mikrometrů, takže zase asi desetkrát menší než je tloušťka vlasu. Mikroskopické organismy, </a:t>
            </a:r>
            <a:r>
              <a:rPr lang="cs-CZ" baseline="0" dirty="0" err="1" smtClean="0"/>
              <a:t>tzv</a:t>
            </a:r>
            <a:r>
              <a:rPr lang="cs-CZ" baseline="0" dirty="0" smtClean="0"/>
              <a:t> bakterie jsou velké asi 1 mikrometr. Tady už je vše tak malé, že pouhým okem to nikdy neuvidíme a potřebujeme mikroskop. Pokud bychom se podívali ještě dál, tak zjistíme, že virus – třeba chřipka – je velký asi 100 nanometrů. Proti virům naše tělo pošle bojovat chemické protilátky a ty jsou zase o hodně menší – 10 nanometrů. Tyto protilátky se skládají z molekul, které mají asi 1 nanometr. A konečně jeden atom představuje velikost asi 100 </a:t>
            </a:r>
            <a:r>
              <a:rPr lang="cs-CZ" baseline="0" dirty="0" err="1" smtClean="0"/>
              <a:t>pikometrů</a:t>
            </a:r>
            <a:r>
              <a:rPr lang="cs-CZ" baseline="0" dirty="0" smtClean="0"/>
              <a:t>. To už si představí asi málokdo. Co je pro nás podstatné jsou tato tři čísla – jsou to </a:t>
            </a:r>
            <a:r>
              <a:rPr lang="cs-CZ" baseline="0" dirty="0" err="1" smtClean="0"/>
              <a:t>nanorozměry</a:t>
            </a:r>
            <a:r>
              <a:rPr lang="cs-CZ" baseline="0" dirty="0" smtClean="0"/>
              <a:t>. Takhle velké jsou nanočástice. Vraťme se zase k tomu vlasu – pokud byste si </a:t>
            </a:r>
            <a:r>
              <a:rPr lang="cs-CZ" baseline="0" dirty="0" err="1" smtClean="0"/>
              <a:t>vythrnuli</a:t>
            </a:r>
            <a:r>
              <a:rPr lang="cs-CZ" baseline="0" dirty="0" smtClean="0"/>
              <a:t> jeden vlas, tak na jeho tloušťku byste poskládali klidně i 100 000 nanočástic!</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6</a:t>
            </a:fld>
            <a:endParaRPr lang="cs-CZ"/>
          </a:p>
        </p:txBody>
      </p:sp>
    </p:spTree>
    <p:extLst>
      <p:ext uri="{BB962C8B-B14F-4D97-AF65-F5344CB8AC3E}">
        <p14:creationId xmlns:p14="http://schemas.microsoft.com/office/powerpoint/2010/main" val="53901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Velikost nanočástice je</a:t>
            </a:r>
            <a:r>
              <a:rPr lang="cs-CZ" baseline="0" dirty="0" smtClean="0"/>
              <a:t> tak malá, že si ji asi představit nedokážeme – tak se raději podívejme, jak to ve skutečnosti vypadá – aneb co vidí mikroskop.</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7</a:t>
            </a:fld>
            <a:endParaRPr lang="cs-CZ"/>
          </a:p>
        </p:txBody>
      </p:sp>
    </p:spTree>
    <p:extLst>
      <p:ext uri="{BB962C8B-B14F-4D97-AF65-F5344CB8AC3E}">
        <p14:creationId xmlns:p14="http://schemas.microsoft.com/office/powerpoint/2010/main" val="54974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Od</a:t>
            </a:r>
            <a:r>
              <a:rPr lang="cs-CZ" baseline="0" dirty="0" smtClean="0"/>
              <a:t> </a:t>
            </a:r>
            <a:r>
              <a:rPr lang="cs-CZ" baseline="0" dirty="0" err="1" smtClean="0"/>
              <a:t>Feynmanovy</a:t>
            </a:r>
            <a:r>
              <a:rPr lang="cs-CZ" baseline="0" dirty="0" smtClean="0"/>
              <a:t> přednášky uplynulo asi dvacet let a vědci vynalezli mikroskop, který jim umožňoval pozorovat atomy! O dalších deset let později se podařilo tyto mikroskopy ještě vylepšit! Vědci z IBM si vzali 35 atomů Xenonu, jeden po druhém uchopili…</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8</a:t>
            </a:fld>
            <a:endParaRPr lang="cs-CZ"/>
          </a:p>
        </p:txBody>
      </p:sp>
    </p:spTree>
    <p:extLst>
      <p:ext uri="{BB962C8B-B14F-4D97-AF65-F5344CB8AC3E}">
        <p14:creationId xmlns:p14="http://schemas.microsoft.com/office/powerpoint/2010/main" val="109687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 poskládali z nich logo IBM. Člověk tak poprvé dokázal pohybovat jednotlivými atomy! A to byl pořád jen začátek…</a:t>
            </a:r>
            <a:endParaRPr lang="cs-CZ" dirty="0"/>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9</a:t>
            </a:fld>
            <a:endParaRPr lang="cs-CZ"/>
          </a:p>
        </p:txBody>
      </p:sp>
    </p:spTree>
    <p:extLst>
      <p:ext uri="{BB962C8B-B14F-4D97-AF65-F5344CB8AC3E}">
        <p14:creationId xmlns:p14="http://schemas.microsoft.com/office/powerpoint/2010/main" val="2210520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a:r>
              <a:rPr lang="cs-CZ" dirty="0"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8699" y="2904775"/>
            <a:ext cx="3342139" cy="1030988"/>
          </a:xfrm>
          <a:prstGeom prst="rect">
            <a:avLst/>
          </a:prstGeom>
        </p:spPr>
      </p:pic>
    </p:spTree>
    <p:extLst>
      <p:ext uri="{BB962C8B-B14F-4D97-AF65-F5344CB8AC3E}">
        <p14:creationId xmlns:p14="http://schemas.microsoft.com/office/powerpoint/2010/main" val="106057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en-US" smtClean="0"/>
              <a:t>Click to edit Master title style</a:t>
            </a:r>
            <a:endParaRPr lang="en-US" dirty="0"/>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cs-CZ" dirty="0"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45172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en-US" smtClean="0"/>
              <a:t>Click to edit Master title style</a:t>
            </a:r>
            <a:endParaRPr lang="en-US" dirty="0"/>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1080000" y="6450675"/>
            <a:ext cx="6840000" cy="216000"/>
          </a:xfrm>
        </p:spPr>
        <p:txBody>
          <a:bodyPr/>
          <a:lstStyle/>
          <a:p>
            <a:pPr algn="ctr"/>
            <a:r>
              <a:rPr lang="cs-CZ" dirty="0"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7915" y="1260000"/>
            <a:ext cx="2203708" cy="1826518"/>
          </a:xfrm>
          <a:prstGeom prst="rect">
            <a:avLst/>
          </a:prstGeom>
        </p:spPr>
      </p:pic>
    </p:spTree>
    <p:extLst>
      <p:ext uri="{BB962C8B-B14F-4D97-AF65-F5344CB8AC3E}">
        <p14:creationId xmlns:p14="http://schemas.microsoft.com/office/powerpoint/2010/main" val="400524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cs-CZ"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7534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20000" y="2462400"/>
            <a:ext cx="3622702" cy="389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7298" y="2462400"/>
            <a:ext cx="3622702" cy="389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cs-CZ" smtClean="0"/>
              <a:t>autor prezentace, datum prezentace, univerzitní oddělení, fakulta, adresa</a:t>
            </a:r>
            <a:endParaRPr lang="cs-CZ"/>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7238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Click to edit Master text styles</a:t>
            </a:r>
          </a:p>
        </p:txBody>
      </p:sp>
      <p:sp>
        <p:nvSpPr>
          <p:cNvPr id="4" name="Content Placeholder 3"/>
          <p:cNvSpPr>
            <a:spLocks noGrp="1"/>
          </p:cNvSpPr>
          <p:nvPr>
            <p:ph sz="half" idx="2"/>
          </p:nvPr>
        </p:nvSpPr>
        <p:spPr>
          <a:xfrm>
            <a:off x="720000" y="3151650"/>
            <a:ext cx="3621600" cy="320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Click to edit Master text styles</a:t>
            </a:r>
          </a:p>
        </p:txBody>
      </p:sp>
      <p:sp>
        <p:nvSpPr>
          <p:cNvPr id="6" name="Content Placeholder 5"/>
          <p:cNvSpPr>
            <a:spLocks noGrp="1"/>
          </p:cNvSpPr>
          <p:nvPr>
            <p:ph sz="quarter" idx="4"/>
          </p:nvPr>
        </p:nvSpPr>
        <p:spPr>
          <a:xfrm>
            <a:off x="4658400" y="3151650"/>
            <a:ext cx="3621600" cy="320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cs-CZ" smtClean="0"/>
              <a:t>autor prezentace, datum prezentace, univerzitní oddělení, fakulta, adresa</a:t>
            </a:r>
            <a:endParaRPr lang="cs-CZ"/>
          </a:p>
        </p:txBody>
      </p:sp>
      <p:sp>
        <p:nvSpPr>
          <p:cNvPr id="9" name="Slide Number Placeholder 8"/>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6112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cs-CZ" smtClean="0"/>
              <a:t>autor prezentace, datum prezentace, univerzitní oddělení, fakulta, adresa</a:t>
            </a:r>
            <a:endParaRPr lang="cs-CZ"/>
          </a:p>
        </p:txBody>
      </p:sp>
      <p:sp>
        <p:nvSpPr>
          <p:cNvPr id="5" name="Slide Number Placeholder 4"/>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17247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smtClean="0"/>
              <a:t>autor prezentace, datum prezentace, univerzitní oddělení, fakulta, adresa</a:t>
            </a:r>
            <a:endParaRPr lang="cs-CZ"/>
          </a:p>
        </p:txBody>
      </p:sp>
      <p:sp>
        <p:nvSpPr>
          <p:cNvPr id="4" name="Slide Number Placeholder 3"/>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9281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cs-CZ" smtClean="0"/>
              <a:t>autor prezentace, datum prezentace, univerzitní oddělení, fakulta, adresa</a:t>
            </a:r>
            <a:endParaRPr lang="cs-CZ"/>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2885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dirty="0" smtClean="0"/>
              <a:t>Kliknutím lze upravit styl.</a:t>
            </a:r>
            <a:endParaRPr lang="en-US" dirty="0"/>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r>
              <a:rPr lang="cs-CZ" smtClean="0"/>
              <a:t>autor prezentace, datum prezentace, univerzitní oddělení, fakulta, adresa</a:t>
            </a:r>
            <a:endParaRPr lang="cs-CZ" dirty="0"/>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pPr/>
              <a:t>‹#›</a:t>
            </a:fld>
            <a:endParaRPr lang="cs-CZ" dirty="0"/>
          </a:p>
        </p:txBody>
      </p:sp>
      <p:pic>
        <p:nvPicPr>
          <p:cNvPr id="10" name="Obrázek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0000" y="540000"/>
            <a:ext cx="2560325" cy="710947"/>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hf sldNum="0" hdr="0" dt="0"/>
  <p:txStyles>
    <p:title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39.gif"/></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20000" y="3645257"/>
            <a:ext cx="7560000" cy="982528"/>
          </a:xfrm>
        </p:spPr>
        <p:txBody>
          <a:bodyPr>
            <a:noAutofit/>
          </a:bodyPr>
          <a:lstStyle/>
          <a:p>
            <a:pPr>
              <a:lnSpc>
                <a:spcPct val="150000"/>
              </a:lnSpc>
            </a:pPr>
            <a:r>
              <a:rPr lang="cs-CZ" sz="2800" dirty="0" smtClean="0"/>
              <a:t>Nanotechnologie,</a:t>
            </a:r>
            <a:br>
              <a:rPr lang="cs-CZ" sz="2800" dirty="0" smtClean="0"/>
            </a:br>
            <a:r>
              <a:rPr lang="cs-CZ" sz="2800" dirty="0" smtClean="0"/>
              <a:t>které </a:t>
            </a:r>
            <a:r>
              <a:rPr lang="cs-CZ" sz="2800" dirty="0"/>
              <a:t>u</a:t>
            </a:r>
            <a:r>
              <a:rPr lang="cs-CZ" sz="2800" dirty="0" smtClean="0"/>
              <a:t>ž dnes mění náš svět</a:t>
            </a:r>
            <a:endParaRPr lang="cs-CZ" sz="2800" dirty="0"/>
          </a:p>
        </p:txBody>
      </p:sp>
      <p:sp>
        <p:nvSpPr>
          <p:cNvPr id="5" name="Zástupný symbol pro zápatí 4"/>
          <p:cNvSpPr>
            <a:spLocks noGrp="1"/>
          </p:cNvSpPr>
          <p:nvPr>
            <p:ph type="ftr" sz="quarter" idx="11"/>
          </p:nvPr>
        </p:nvSpPr>
        <p:spPr>
          <a:xfrm>
            <a:off x="868295" y="6196675"/>
            <a:ext cx="7222991" cy="216000"/>
          </a:xfrm>
        </p:spPr>
        <p:txBody>
          <a:bodyPr/>
          <a:lstStyle/>
          <a:p>
            <a:pPr algn="ctr"/>
            <a:r>
              <a:rPr lang="cs-CZ" sz="1200" dirty="0" smtClean="0"/>
              <a:t>Mgr. Jakub Navařík, Ph.D.		22. </a:t>
            </a:r>
            <a:r>
              <a:rPr lang="cs-CZ" sz="1200" dirty="0"/>
              <a:t>1</a:t>
            </a:r>
            <a:r>
              <a:rPr lang="cs-CZ" sz="1200" dirty="0" smtClean="0"/>
              <a:t>. 2016		RCPTM, Přírodovědecká fakulta UP</a:t>
            </a:r>
            <a:endParaRPr lang="cs-CZ" sz="1200" dirty="0"/>
          </a:p>
        </p:txBody>
      </p:sp>
    </p:spTree>
    <p:extLst>
      <p:ext uri="{BB962C8B-B14F-4D97-AF65-F5344CB8AC3E}">
        <p14:creationId xmlns:p14="http://schemas.microsoft.com/office/powerpoint/2010/main" val="2874114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9592" y="5744147"/>
            <a:ext cx="3444469" cy="366575"/>
          </a:xfrm>
          <a:prstGeom prst="rect">
            <a:avLst/>
          </a:prstGeom>
          <a:noFill/>
        </p:spPr>
        <p:txBody>
          <a:bodyPr wrap="none" rtlCol="0">
            <a:spAutoFit/>
          </a:bodyPr>
          <a:lstStyle/>
          <a:p>
            <a:r>
              <a:rPr lang="cs-CZ" dirty="0" smtClean="0"/>
              <a:t>Nanočástice – zvětšeno 30 000 krát</a:t>
            </a:r>
            <a:endParaRPr lang="cs-CZ" dirty="0"/>
          </a:p>
        </p:txBody>
      </p:sp>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9898" y="1384860"/>
            <a:ext cx="5696882" cy="4272662"/>
          </a:xfrm>
        </p:spPr>
      </p:pic>
    </p:spTree>
    <p:extLst>
      <p:ext uri="{BB962C8B-B14F-4D97-AF65-F5344CB8AC3E}">
        <p14:creationId xmlns:p14="http://schemas.microsoft.com/office/powerpoint/2010/main" val="3799280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057" y="1325570"/>
            <a:ext cx="4254787" cy="4254787"/>
          </a:xfrm>
          <a:prstGeom prst="rect">
            <a:avLst/>
          </a:prstGeom>
        </p:spPr>
      </p:pic>
      <p:sp>
        <p:nvSpPr>
          <p:cNvPr id="9" name="TextBox 8"/>
          <p:cNvSpPr txBox="1"/>
          <p:nvPr/>
        </p:nvSpPr>
        <p:spPr>
          <a:xfrm>
            <a:off x="1149592" y="5744147"/>
            <a:ext cx="3559885" cy="366575"/>
          </a:xfrm>
          <a:prstGeom prst="rect">
            <a:avLst/>
          </a:prstGeom>
          <a:noFill/>
        </p:spPr>
        <p:txBody>
          <a:bodyPr wrap="none" rtlCol="0">
            <a:spAutoFit/>
          </a:bodyPr>
          <a:lstStyle/>
          <a:p>
            <a:r>
              <a:rPr lang="cs-CZ" dirty="0" smtClean="0"/>
              <a:t>Nanočástice – zvětšeno 100 000 krát</a:t>
            </a:r>
            <a:endParaRPr lang="cs-CZ" dirty="0"/>
          </a:p>
        </p:txBody>
      </p:sp>
    </p:spTree>
    <p:extLst>
      <p:ext uri="{BB962C8B-B14F-4D97-AF65-F5344CB8AC3E}">
        <p14:creationId xmlns:p14="http://schemas.microsoft.com/office/powerpoint/2010/main" val="2317841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9" name="TextBox 8"/>
          <p:cNvSpPr txBox="1"/>
          <p:nvPr/>
        </p:nvSpPr>
        <p:spPr>
          <a:xfrm>
            <a:off x="1149592" y="5744147"/>
            <a:ext cx="3453766" cy="366575"/>
          </a:xfrm>
          <a:prstGeom prst="rect">
            <a:avLst/>
          </a:prstGeom>
          <a:noFill/>
        </p:spPr>
        <p:txBody>
          <a:bodyPr wrap="none" rtlCol="0">
            <a:spAutoFit/>
          </a:bodyPr>
          <a:lstStyle/>
          <a:p>
            <a:r>
              <a:rPr lang="cs-CZ" dirty="0" smtClean="0"/>
              <a:t>Nanotrubičky – zvětšeno 1 000 krát</a:t>
            </a:r>
            <a:endParaRPr lang="cs-CZ"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913" y="1381562"/>
            <a:ext cx="5716921" cy="4039959"/>
          </a:xfrm>
          <a:prstGeom prst="rect">
            <a:avLst/>
          </a:prstGeom>
        </p:spPr>
      </p:pic>
    </p:spTree>
    <p:extLst>
      <p:ext uri="{BB962C8B-B14F-4D97-AF65-F5344CB8AC3E}">
        <p14:creationId xmlns:p14="http://schemas.microsoft.com/office/powerpoint/2010/main" val="2441011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9" name="TextBox 8"/>
          <p:cNvSpPr txBox="1"/>
          <p:nvPr/>
        </p:nvSpPr>
        <p:spPr>
          <a:xfrm>
            <a:off x="1149592" y="5744147"/>
            <a:ext cx="3373680" cy="366575"/>
          </a:xfrm>
          <a:prstGeom prst="rect">
            <a:avLst/>
          </a:prstGeom>
          <a:noFill/>
        </p:spPr>
        <p:txBody>
          <a:bodyPr wrap="none" rtlCol="0">
            <a:spAutoFit/>
          </a:bodyPr>
          <a:lstStyle/>
          <a:p>
            <a:r>
              <a:rPr lang="cs-CZ" dirty="0" smtClean="0"/>
              <a:t>Elektronický čip – zvětšeno 58 krát</a:t>
            </a:r>
            <a:endParaRPr lang="cs-CZ"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057" y="1426175"/>
            <a:ext cx="4548949" cy="4237986"/>
          </a:xfrm>
          <a:prstGeom prst="rect">
            <a:avLst/>
          </a:prstGeom>
        </p:spPr>
      </p:pic>
    </p:spTree>
    <p:extLst>
      <p:ext uri="{BB962C8B-B14F-4D97-AF65-F5344CB8AC3E}">
        <p14:creationId xmlns:p14="http://schemas.microsoft.com/office/powerpoint/2010/main" val="3024606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r>
              <a:rPr lang="cs-CZ" sz="2400" i="1" dirty="0" smtClean="0">
                <a:solidFill>
                  <a:schemeClr val="tx1">
                    <a:lumMod val="50000"/>
                    <a:lumOff val="50000"/>
                  </a:schemeClr>
                </a:solidFill>
              </a:rPr>
              <a:t>V nano-rozměrech jsme dnes schopni vytvořit nejrůznější tvary částic, ale také velmi složité struktury...</a:t>
            </a:r>
          </a:p>
          <a:p>
            <a:pPr marL="0" indent="0" algn="ctr">
              <a:buNone/>
              <a:defRPr/>
            </a:pPr>
            <a:endParaRPr lang="cs-CZ" sz="2800" b="1" dirty="0" smtClean="0"/>
          </a:p>
          <a:p>
            <a:pPr marL="0" indent="0" algn="ctr">
              <a:buNone/>
              <a:defRPr/>
            </a:pPr>
            <a:endParaRPr lang="cs-CZ" sz="2800" b="1" dirty="0"/>
          </a:p>
          <a:p>
            <a:pPr marL="0" indent="0" algn="ctr">
              <a:buNone/>
              <a:defRPr/>
            </a:pPr>
            <a:r>
              <a:rPr lang="cs-CZ" sz="2800" b="1" dirty="0" smtClean="0"/>
              <a:t>Ovlivňuje to ale nějak náš každodenní život?</a:t>
            </a:r>
            <a:endParaRPr lang="cs-CZ" sz="3600" b="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2589183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400" b="1" i="1" dirty="0" smtClean="0"/>
              <a:t>Nanotechnologie dnes</a:t>
            </a:r>
            <a:endParaRPr lang="cs-CZ" sz="3200" i="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2410872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514350" indent="-514350" algn="ctr">
              <a:buAutoNum type="arabicPeriod"/>
              <a:defRPr/>
            </a:pPr>
            <a:r>
              <a:rPr lang="cs-CZ" sz="2800" b="1" dirty="0" smtClean="0"/>
              <a:t>NANO-elektronika, </a:t>
            </a:r>
          </a:p>
          <a:p>
            <a:pPr marL="0" indent="0" algn="ctr">
              <a:buNone/>
              <a:defRPr/>
            </a:pPr>
            <a:r>
              <a:rPr lang="cs-CZ" sz="2400" i="1" dirty="0" smtClean="0"/>
              <a:t>základ moderní společnosti</a:t>
            </a:r>
            <a:endParaRPr lang="cs-CZ" sz="3200" i="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2646210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05" y="1507274"/>
            <a:ext cx="7838902" cy="4703341"/>
          </a:xfrm>
          <a:prstGeom prst="rect">
            <a:avLst/>
          </a:prstGeom>
        </p:spPr>
      </p:pic>
    </p:spTree>
    <p:extLst>
      <p:ext uri="{BB962C8B-B14F-4D97-AF65-F5344CB8AC3E}">
        <p14:creationId xmlns:p14="http://schemas.microsoft.com/office/powerpoint/2010/main" val="1180288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251" y="1511270"/>
            <a:ext cx="7838902" cy="4409382"/>
          </a:xfrm>
          <a:prstGeom prst="rect">
            <a:avLst/>
          </a:prstGeom>
        </p:spPr>
      </p:pic>
    </p:spTree>
    <p:extLst>
      <p:ext uri="{BB962C8B-B14F-4D97-AF65-F5344CB8AC3E}">
        <p14:creationId xmlns:p14="http://schemas.microsoft.com/office/powerpoint/2010/main" val="1418510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482"/>
          <a:stretch/>
        </p:blipFill>
        <p:spPr>
          <a:xfrm>
            <a:off x="1016088" y="1439287"/>
            <a:ext cx="7152040" cy="4766826"/>
          </a:xfrm>
          <a:prstGeom prst="rect">
            <a:avLst/>
          </a:prstGeom>
        </p:spPr>
      </p:pic>
    </p:spTree>
    <p:extLst>
      <p:ext uri="{BB962C8B-B14F-4D97-AF65-F5344CB8AC3E}">
        <p14:creationId xmlns:p14="http://schemas.microsoft.com/office/powerpoint/2010/main" val="1994326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smtClean="0"/>
              <a:t>Byl jednou jeden vědec...</a:t>
            </a:r>
            <a:endParaRPr lang="cs-CZ" sz="3600" b="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214825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61" y="1786751"/>
            <a:ext cx="7541192" cy="3561763"/>
          </a:xfrm>
          <a:prstGeom prst="rect">
            <a:avLst/>
          </a:prstGeom>
        </p:spPr>
      </p:pic>
      <p:sp>
        <p:nvSpPr>
          <p:cNvPr id="5" name="TextBox 4"/>
          <p:cNvSpPr txBox="1"/>
          <p:nvPr/>
        </p:nvSpPr>
        <p:spPr>
          <a:xfrm>
            <a:off x="1149592" y="5490147"/>
            <a:ext cx="6353599" cy="366575"/>
          </a:xfrm>
          <a:prstGeom prst="rect">
            <a:avLst/>
          </a:prstGeom>
          <a:noFill/>
        </p:spPr>
        <p:txBody>
          <a:bodyPr wrap="none" rtlCol="0">
            <a:spAutoFit/>
          </a:bodyPr>
          <a:lstStyle/>
          <a:p>
            <a:r>
              <a:rPr lang="cs-CZ" dirty="0" smtClean="0"/>
              <a:t>Moderní procesor obsahuje miliardy tranzistorů o velikosti 22 nm! </a:t>
            </a:r>
            <a:endParaRPr lang="cs-CZ" dirty="0"/>
          </a:p>
        </p:txBody>
      </p:sp>
    </p:spTree>
    <p:extLst>
      <p:ext uri="{BB962C8B-B14F-4D97-AF65-F5344CB8AC3E}">
        <p14:creationId xmlns:p14="http://schemas.microsoft.com/office/powerpoint/2010/main" val="3763861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smtClean="0"/>
              <a:t>01 – počítačový čip</a:t>
            </a:r>
          </a:p>
        </p:txBody>
      </p:sp>
    </p:spTree>
    <p:extLst>
      <p:ext uri="{BB962C8B-B14F-4D97-AF65-F5344CB8AC3E}">
        <p14:creationId xmlns:p14="http://schemas.microsoft.com/office/powerpoint/2010/main" val="3861364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6006901" cy="366575"/>
          </a:xfrm>
          <a:prstGeom prst="rect">
            <a:avLst/>
          </a:prstGeom>
          <a:noFill/>
        </p:spPr>
        <p:txBody>
          <a:bodyPr wrap="none" rtlCol="0">
            <a:spAutoFit/>
          </a:bodyPr>
          <a:lstStyle/>
          <a:p>
            <a:r>
              <a:rPr lang="cs-CZ" dirty="0" smtClean="0"/>
              <a:t>Do počítačového čipu dokážeme vložit i mechanické součástky!</a:t>
            </a:r>
            <a:endParaRPr lang="cs-C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236" y="1885453"/>
            <a:ext cx="4809093" cy="3307718"/>
          </a:xfrm>
          <a:prstGeom prst="rect">
            <a:avLst/>
          </a:prstGeom>
        </p:spPr>
      </p:pic>
    </p:spTree>
    <p:extLst>
      <p:ext uri="{BB962C8B-B14F-4D97-AF65-F5344CB8AC3E}">
        <p14:creationId xmlns:p14="http://schemas.microsoft.com/office/powerpoint/2010/main" val="2933586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r>
              <a:rPr lang="cs-CZ" sz="2400" i="1" dirty="0">
                <a:solidFill>
                  <a:schemeClr val="tx1">
                    <a:lumMod val="50000"/>
                    <a:lumOff val="50000"/>
                  </a:schemeClr>
                </a:solidFill>
              </a:rPr>
              <a:t>D</a:t>
            </a:r>
            <a:r>
              <a:rPr lang="cs-CZ" sz="2400" i="1" dirty="0" smtClean="0">
                <a:solidFill>
                  <a:schemeClr val="tx1">
                    <a:lumMod val="50000"/>
                    <a:lumOff val="50000"/>
                  </a:schemeClr>
                </a:solidFill>
              </a:rPr>
              <a:t>ovedete si představit život bez telefonu, nebo počítače? NE? Pak je váš každodenní život závislý na nanotechnologii! </a:t>
            </a:r>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smtClean="0"/>
              <a:t>Umíme toho ale mnohem víc!</a:t>
            </a:r>
            <a:endParaRPr lang="cs-CZ" sz="3600" b="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2505770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a:t>2</a:t>
            </a:r>
            <a:r>
              <a:rPr lang="cs-CZ" sz="2800" b="1" dirty="0" smtClean="0"/>
              <a:t>. NANO-stříbro, </a:t>
            </a:r>
          </a:p>
          <a:p>
            <a:pPr marL="0" indent="0" algn="ctr">
              <a:buNone/>
              <a:defRPr/>
            </a:pPr>
            <a:r>
              <a:rPr lang="cs-CZ" sz="2400" i="1" dirty="0" smtClean="0"/>
              <a:t>bojovník proti nebezpečným bakteriím</a:t>
            </a:r>
            <a:endParaRPr lang="cs-CZ" sz="3200" i="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2565408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5535170" cy="366575"/>
          </a:xfrm>
          <a:prstGeom prst="rect">
            <a:avLst/>
          </a:prstGeom>
          <a:noFill/>
        </p:spPr>
        <p:txBody>
          <a:bodyPr wrap="none" rtlCol="0">
            <a:spAutoFit/>
          </a:bodyPr>
          <a:lstStyle/>
          <a:p>
            <a:r>
              <a:rPr lang="cs-CZ" dirty="0" smtClean="0"/>
              <a:t>Dávní léčitelé dávali nemocným pít ze stříbrných pohárů...</a:t>
            </a:r>
            <a:endParaRPr lang="cs-CZ"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19" y="1458119"/>
            <a:ext cx="8191500" cy="39243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19" y="1458119"/>
            <a:ext cx="8191500" cy="3924300"/>
          </a:xfrm>
          <a:prstGeom prst="rect">
            <a:avLst/>
          </a:prstGeom>
        </p:spPr>
      </p:pic>
    </p:spTree>
    <p:extLst>
      <p:ext uri="{BB962C8B-B14F-4D97-AF65-F5344CB8AC3E}">
        <p14:creationId xmlns:p14="http://schemas.microsoft.com/office/powerpoint/2010/main" val="2714038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5270545" cy="366575"/>
          </a:xfrm>
          <a:prstGeom prst="rect">
            <a:avLst/>
          </a:prstGeom>
          <a:noFill/>
        </p:spPr>
        <p:txBody>
          <a:bodyPr wrap="none" rtlCol="0">
            <a:spAutoFit/>
          </a:bodyPr>
          <a:lstStyle/>
          <a:p>
            <a:r>
              <a:rPr lang="cs-CZ" dirty="0" smtClean="0"/>
              <a:t>Ukazuje se, že nanočástice stříbra dokáží ničit bakterie!</a:t>
            </a:r>
            <a:endParaRPr lang="cs-CZ"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5033"/>
          <a:stretch/>
        </p:blipFill>
        <p:spPr>
          <a:xfrm>
            <a:off x="720000" y="1642204"/>
            <a:ext cx="7506712" cy="3548574"/>
          </a:xfrm>
          <a:prstGeom prst="rect">
            <a:avLst/>
          </a:prstGeom>
        </p:spPr>
      </p:pic>
    </p:spTree>
    <p:extLst>
      <p:ext uri="{BB962C8B-B14F-4D97-AF65-F5344CB8AC3E}">
        <p14:creationId xmlns:p14="http://schemas.microsoft.com/office/powerpoint/2010/main" val="2561362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3873433" cy="366575"/>
          </a:xfrm>
          <a:prstGeom prst="rect">
            <a:avLst/>
          </a:prstGeom>
          <a:noFill/>
        </p:spPr>
        <p:txBody>
          <a:bodyPr wrap="none" rtlCol="0">
            <a:spAutoFit/>
          </a:bodyPr>
          <a:lstStyle/>
          <a:p>
            <a:r>
              <a:rPr lang="cs-CZ" dirty="0" smtClean="0"/>
              <a:t>Super-antibakteriální lekářské materiály</a:t>
            </a:r>
            <a:endParaRPr lang="cs-CZ"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078" y="1400891"/>
            <a:ext cx="6093438" cy="4046043"/>
          </a:xfrm>
          <a:prstGeom prst="rect">
            <a:avLst/>
          </a:prstGeom>
        </p:spPr>
      </p:pic>
    </p:spTree>
    <p:extLst>
      <p:ext uri="{BB962C8B-B14F-4D97-AF65-F5344CB8AC3E}">
        <p14:creationId xmlns:p14="http://schemas.microsoft.com/office/powerpoint/2010/main" val="1964714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4039632" cy="366575"/>
          </a:xfrm>
          <a:prstGeom prst="rect">
            <a:avLst/>
          </a:prstGeom>
          <a:noFill/>
        </p:spPr>
        <p:txBody>
          <a:bodyPr wrap="none" rtlCol="0">
            <a:spAutoFit/>
          </a:bodyPr>
          <a:lstStyle/>
          <a:p>
            <a:r>
              <a:rPr lang="cs-CZ" dirty="0" smtClean="0"/>
              <a:t>Sportovní oblečení a antibakteriální masti</a:t>
            </a:r>
            <a:endParaRPr lang="cs-CZ"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511" y="1499067"/>
            <a:ext cx="3514198" cy="351419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192" y="3311145"/>
            <a:ext cx="1702120" cy="17021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7709" y="2388399"/>
            <a:ext cx="1874904" cy="2624866"/>
          </a:xfrm>
          <a:prstGeom prst="rect">
            <a:avLst/>
          </a:prstGeom>
        </p:spPr>
      </p:pic>
    </p:spTree>
    <p:extLst>
      <p:ext uri="{BB962C8B-B14F-4D97-AF65-F5344CB8AC3E}">
        <p14:creationId xmlns:p14="http://schemas.microsoft.com/office/powerpoint/2010/main" val="1630157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r>
              <a:rPr lang="cs-CZ" sz="2400" i="1" dirty="0" smtClean="0">
                <a:solidFill>
                  <a:schemeClr val="tx1">
                    <a:lumMod val="50000"/>
                    <a:lumOff val="50000"/>
                  </a:schemeClr>
                </a:solidFill>
              </a:rPr>
              <a:t>Pomocí nanostříbra dokážeme upravit jakýkoliv materiál tak, aby měl antibakteriální účinky. </a:t>
            </a:r>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smtClean="0"/>
              <a:t>To je jenom začátek!</a:t>
            </a:r>
            <a:endParaRPr lang="cs-CZ" sz="3600" b="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3919983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9592" y="1483018"/>
            <a:ext cx="6689310" cy="4160752"/>
          </a:xfrm>
        </p:spPr>
      </p:pic>
      <p:sp>
        <p:nvSpPr>
          <p:cNvPr id="5" name="TextBox 4"/>
          <p:cNvSpPr txBox="1"/>
          <p:nvPr/>
        </p:nvSpPr>
        <p:spPr>
          <a:xfrm>
            <a:off x="1149592" y="5744147"/>
            <a:ext cx="3067443" cy="366575"/>
          </a:xfrm>
          <a:prstGeom prst="rect">
            <a:avLst/>
          </a:prstGeom>
          <a:noFill/>
        </p:spPr>
        <p:txBody>
          <a:bodyPr wrap="none" rtlCol="0">
            <a:spAutoFit/>
          </a:bodyPr>
          <a:lstStyle/>
          <a:p>
            <a:r>
              <a:rPr lang="cs-CZ" dirty="0" smtClean="0"/>
              <a:t>Richard Phillips Feynman, 1959</a:t>
            </a:r>
            <a:endParaRPr lang="cs-CZ" dirty="0"/>
          </a:p>
        </p:txBody>
      </p:sp>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267501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a:t>3</a:t>
            </a:r>
            <a:r>
              <a:rPr lang="cs-CZ" sz="2800" b="1" dirty="0" smtClean="0"/>
              <a:t>. NANO-železo, </a:t>
            </a:r>
          </a:p>
          <a:p>
            <a:pPr marL="0" indent="0" algn="ctr">
              <a:buNone/>
              <a:defRPr/>
            </a:pPr>
            <a:r>
              <a:rPr lang="cs-CZ" sz="2400" i="1" dirty="0" smtClean="0"/>
              <a:t>čistá voda – základ života</a:t>
            </a:r>
            <a:endParaRPr lang="cs-CZ" sz="3200" i="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405090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4792915" cy="366575"/>
          </a:xfrm>
          <a:prstGeom prst="rect">
            <a:avLst/>
          </a:prstGeom>
          <a:noFill/>
        </p:spPr>
        <p:txBody>
          <a:bodyPr wrap="none" rtlCol="0">
            <a:spAutoFit/>
          </a:bodyPr>
          <a:lstStyle/>
          <a:p>
            <a:r>
              <a:rPr lang="cs-CZ" dirty="0" smtClean="0"/>
              <a:t>Znečištění vody je významný celosvětový problém</a:t>
            </a:r>
            <a:endParaRPr lang="cs-CZ"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7883"/>
          <a:stretch/>
        </p:blipFill>
        <p:spPr>
          <a:xfrm>
            <a:off x="1375442" y="1476659"/>
            <a:ext cx="6302442" cy="3881522"/>
          </a:xfrm>
          <a:prstGeom prst="rect">
            <a:avLst/>
          </a:prstGeom>
        </p:spPr>
      </p:pic>
    </p:spTree>
    <p:extLst>
      <p:ext uri="{BB962C8B-B14F-4D97-AF65-F5344CB8AC3E}">
        <p14:creationId xmlns:p14="http://schemas.microsoft.com/office/powerpoint/2010/main" val="561871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3784947" cy="366575"/>
          </a:xfrm>
          <a:prstGeom prst="rect">
            <a:avLst/>
          </a:prstGeom>
          <a:noFill/>
        </p:spPr>
        <p:txBody>
          <a:bodyPr wrap="none" rtlCol="0">
            <a:spAutoFit/>
          </a:bodyPr>
          <a:lstStyle/>
          <a:p>
            <a:r>
              <a:rPr lang="cs-CZ" dirty="0" smtClean="0"/>
              <a:t>Povrchovou vodu čistí speciální čističky</a:t>
            </a:r>
            <a:endParaRPr lang="cs-CZ"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7478"/>
          <a:stretch/>
        </p:blipFill>
        <p:spPr>
          <a:xfrm>
            <a:off x="873400" y="1458346"/>
            <a:ext cx="7240940" cy="3883323"/>
          </a:xfrm>
          <a:prstGeom prst="rect">
            <a:avLst/>
          </a:prstGeom>
        </p:spPr>
      </p:pic>
    </p:spTree>
    <p:extLst>
      <p:ext uri="{BB962C8B-B14F-4D97-AF65-F5344CB8AC3E}">
        <p14:creationId xmlns:p14="http://schemas.microsoft.com/office/powerpoint/2010/main" val="905605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5803640" cy="366575"/>
          </a:xfrm>
          <a:prstGeom prst="rect">
            <a:avLst/>
          </a:prstGeom>
          <a:noFill/>
        </p:spPr>
        <p:txBody>
          <a:bodyPr wrap="none" rtlCol="0">
            <a:spAutoFit/>
          </a:bodyPr>
          <a:lstStyle/>
          <a:p>
            <a:r>
              <a:rPr lang="cs-CZ" dirty="0" smtClean="0"/>
              <a:t>Podzemní voda ale nemá žádné koryto, ale snadno se znečistí</a:t>
            </a:r>
            <a:endParaRPr lang="cs-CZ"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344" y="1853594"/>
            <a:ext cx="8180849" cy="3133350"/>
          </a:xfrm>
          <a:prstGeom prst="rect">
            <a:avLst/>
          </a:prstGeom>
        </p:spPr>
      </p:pic>
    </p:spTree>
    <p:extLst>
      <p:ext uri="{BB962C8B-B14F-4D97-AF65-F5344CB8AC3E}">
        <p14:creationId xmlns:p14="http://schemas.microsoft.com/office/powerpoint/2010/main" val="4270253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2551596" cy="366575"/>
          </a:xfrm>
          <a:prstGeom prst="rect">
            <a:avLst/>
          </a:prstGeom>
          <a:noFill/>
        </p:spPr>
        <p:txBody>
          <a:bodyPr wrap="none" rtlCol="0">
            <a:spAutoFit/>
          </a:bodyPr>
          <a:lstStyle/>
          <a:p>
            <a:r>
              <a:rPr lang="cs-CZ" dirty="0" smtClean="0"/>
              <a:t>MARS, Svratka – rok 2012</a:t>
            </a:r>
            <a:endParaRPr lang="cs-CZ"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51278"/>
          <a:stretch/>
        </p:blipFill>
        <p:spPr>
          <a:xfrm>
            <a:off x="1629015" y="1379642"/>
            <a:ext cx="5947441" cy="4042171"/>
          </a:xfrm>
          <a:prstGeom prst="rect">
            <a:avLst/>
          </a:prstGeom>
        </p:spPr>
      </p:pic>
    </p:spTree>
    <p:extLst>
      <p:ext uri="{BB962C8B-B14F-4D97-AF65-F5344CB8AC3E}">
        <p14:creationId xmlns:p14="http://schemas.microsoft.com/office/powerpoint/2010/main" val="2033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4846776" cy="366575"/>
          </a:xfrm>
          <a:prstGeom prst="rect">
            <a:avLst/>
          </a:prstGeom>
          <a:noFill/>
        </p:spPr>
        <p:txBody>
          <a:bodyPr wrap="none" rtlCol="0">
            <a:spAutoFit/>
          </a:bodyPr>
          <a:lstStyle/>
          <a:p>
            <a:r>
              <a:rPr lang="cs-CZ" dirty="0" smtClean="0"/>
              <a:t>Snímek nanočástice železa s atomárním rozlišením</a:t>
            </a:r>
            <a:endParaRPr lang="cs-CZ"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7667"/>
          <a:stretch/>
        </p:blipFill>
        <p:spPr>
          <a:xfrm>
            <a:off x="1784592" y="1446599"/>
            <a:ext cx="5590241" cy="4043548"/>
          </a:xfrm>
          <a:prstGeom prst="rect">
            <a:avLst/>
          </a:prstGeom>
        </p:spPr>
      </p:pic>
    </p:spTree>
    <p:extLst>
      <p:ext uri="{BB962C8B-B14F-4D97-AF65-F5344CB8AC3E}">
        <p14:creationId xmlns:p14="http://schemas.microsoft.com/office/powerpoint/2010/main" val="2594518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smtClean="0"/>
              <a:t>02 - </a:t>
            </a:r>
            <a:r>
              <a:rPr lang="cs-CZ" sz="2800" b="1" dirty="0" err="1" smtClean="0"/>
              <a:t>nanoželezo</a:t>
            </a:r>
            <a:endParaRPr lang="cs-CZ" sz="2800" b="1" dirty="0" smtClean="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3953098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3764428" cy="366575"/>
          </a:xfrm>
          <a:prstGeom prst="rect">
            <a:avLst/>
          </a:prstGeom>
          <a:noFill/>
        </p:spPr>
        <p:txBody>
          <a:bodyPr wrap="none" rtlCol="0">
            <a:spAutoFit/>
          </a:bodyPr>
          <a:lstStyle/>
          <a:p>
            <a:r>
              <a:rPr lang="cs-CZ" dirty="0" smtClean="0"/>
              <a:t>Nanoželezo „nalejeme“ přímo do půdy</a:t>
            </a:r>
            <a:endParaRPr lang="cs-CZ"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2917" y="1350621"/>
            <a:ext cx="2782985" cy="376079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43560" r="44329" b="27997"/>
          <a:stretch/>
        </p:blipFill>
        <p:spPr>
          <a:xfrm>
            <a:off x="977806" y="1908291"/>
            <a:ext cx="4205111" cy="2581835"/>
          </a:xfrm>
          <a:prstGeom prst="rect">
            <a:avLst/>
          </a:prstGeom>
        </p:spPr>
      </p:pic>
    </p:spTree>
    <p:extLst>
      <p:ext uri="{BB962C8B-B14F-4D97-AF65-F5344CB8AC3E}">
        <p14:creationId xmlns:p14="http://schemas.microsoft.com/office/powerpoint/2010/main" val="1490045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2551596" cy="366575"/>
          </a:xfrm>
          <a:prstGeom prst="rect">
            <a:avLst/>
          </a:prstGeom>
          <a:noFill/>
        </p:spPr>
        <p:txBody>
          <a:bodyPr wrap="none" rtlCol="0">
            <a:spAutoFit/>
          </a:bodyPr>
          <a:lstStyle/>
          <a:p>
            <a:r>
              <a:rPr lang="cs-CZ" dirty="0" smtClean="0"/>
              <a:t>MARS, Svratka – rok 2012</a:t>
            </a:r>
            <a:endParaRPr lang="cs-CZ"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51278"/>
          <a:stretch/>
        </p:blipFill>
        <p:spPr>
          <a:xfrm>
            <a:off x="1629015" y="1379642"/>
            <a:ext cx="5947441" cy="4042171"/>
          </a:xfrm>
          <a:prstGeom prst="rect">
            <a:avLst/>
          </a:prstGeom>
        </p:spPr>
      </p:pic>
    </p:spTree>
    <p:extLst>
      <p:ext uri="{BB962C8B-B14F-4D97-AF65-F5344CB8AC3E}">
        <p14:creationId xmlns:p14="http://schemas.microsoft.com/office/powerpoint/2010/main" val="1614101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
        <p:nvSpPr>
          <p:cNvPr id="5" name="TextBox 4"/>
          <p:cNvSpPr txBox="1"/>
          <p:nvPr/>
        </p:nvSpPr>
        <p:spPr>
          <a:xfrm>
            <a:off x="1149592" y="5490147"/>
            <a:ext cx="2551596" cy="366575"/>
          </a:xfrm>
          <a:prstGeom prst="rect">
            <a:avLst/>
          </a:prstGeom>
          <a:noFill/>
        </p:spPr>
        <p:txBody>
          <a:bodyPr wrap="none" rtlCol="0">
            <a:spAutoFit/>
          </a:bodyPr>
          <a:lstStyle/>
          <a:p>
            <a:r>
              <a:rPr lang="cs-CZ" dirty="0" smtClean="0"/>
              <a:t>MARS, Svratka – rok 2014</a:t>
            </a:r>
            <a:endParaRPr lang="cs-CZ"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1389" t="-249" r="-111" b="249"/>
          <a:stretch/>
        </p:blipFill>
        <p:spPr>
          <a:xfrm>
            <a:off x="1629015" y="1379642"/>
            <a:ext cx="5947441" cy="4042171"/>
          </a:xfrm>
          <a:prstGeom prst="rect">
            <a:avLst/>
          </a:prstGeom>
        </p:spPr>
      </p:pic>
    </p:spTree>
    <p:extLst>
      <p:ext uri="{BB962C8B-B14F-4D97-AF65-F5344CB8AC3E}">
        <p14:creationId xmlns:p14="http://schemas.microsoft.com/office/powerpoint/2010/main" val="24910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9592" y="5744147"/>
            <a:ext cx="3309496" cy="366575"/>
          </a:xfrm>
          <a:prstGeom prst="rect">
            <a:avLst/>
          </a:prstGeom>
          <a:noFill/>
        </p:spPr>
        <p:txBody>
          <a:bodyPr wrap="none" rtlCol="0">
            <a:spAutoFit/>
          </a:bodyPr>
          <a:lstStyle/>
          <a:p>
            <a:r>
              <a:rPr lang="cs-CZ" dirty="0" smtClean="0"/>
              <a:t>„Tam dole je spousta místa“ 1959</a:t>
            </a:r>
            <a:endParaRPr lang="cs-CZ"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0491" b="8275"/>
          <a:stretch/>
        </p:blipFill>
        <p:spPr>
          <a:xfrm>
            <a:off x="1026648" y="1467650"/>
            <a:ext cx="6812254" cy="4151103"/>
          </a:xfrm>
          <a:prstGeom prst="rect">
            <a:avLst/>
          </a:prstGeom>
        </p:spPr>
      </p:pic>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2330017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r>
              <a:rPr lang="cs-CZ" sz="2400" i="1" dirty="0" smtClean="0">
                <a:solidFill>
                  <a:schemeClr val="tx1">
                    <a:lumMod val="50000"/>
                    <a:lumOff val="50000"/>
                  </a:schemeClr>
                </a:solidFill>
              </a:rPr>
              <a:t>Železo odstraní z vody těžké kovy a dokonce ničí i nežádoucí hormony. Kromě toho můžeme železo použít například i pro léčbu rakoviny... !</a:t>
            </a:r>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smtClean="0"/>
              <a:t>Ale to jsou pořád docela jednoduché věci...</a:t>
            </a:r>
            <a:endParaRPr lang="cs-CZ" sz="3600" b="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2016813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smtClean="0"/>
              <a:t>4. NANO-uhlík,</a:t>
            </a:r>
          </a:p>
          <a:p>
            <a:pPr marL="0" indent="0" algn="ctr">
              <a:buNone/>
              <a:defRPr/>
            </a:pPr>
            <a:r>
              <a:rPr lang="cs-CZ" sz="2400" i="1" dirty="0"/>
              <a:t>k</a:t>
            </a:r>
            <a:r>
              <a:rPr lang="cs-CZ" sz="2400" i="1" dirty="0" smtClean="0"/>
              <a:t>onstrukce složitých struktur </a:t>
            </a:r>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307069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448" y="766171"/>
            <a:ext cx="4432090" cy="354567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34573"/>
          <a:stretch/>
        </p:blipFill>
        <p:spPr>
          <a:xfrm>
            <a:off x="849852" y="1316318"/>
            <a:ext cx="4490550" cy="1953798"/>
          </a:xfrm>
          <a:prstGeom prst="rect">
            <a:avLst/>
          </a:prstGeom>
        </p:spPr>
      </p:pic>
    </p:spTree>
    <p:extLst>
      <p:ext uri="{BB962C8B-B14F-4D97-AF65-F5344CB8AC3E}">
        <p14:creationId xmlns:p14="http://schemas.microsoft.com/office/powerpoint/2010/main" val="3447132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448" y="766171"/>
            <a:ext cx="4432090" cy="354567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34573"/>
          <a:stretch/>
        </p:blipFill>
        <p:spPr>
          <a:xfrm>
            <a:off x="849852" y="1316318"/>
            <a:ext cx="4490550" cy="195379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719" y="3526971"/>
            <a:ext cx="2680774" cy="26807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2044" y="3603011"/>
            <a:ext cx="2528693" cy="2528693"/>
          </a:xfrm>
          <a:prstGeom prst="rect">
            <a:avLst/>
          </a:prstGeom>
        </p:spPr>
      </p:pic>
    </p:spTree>
    <p:extLst>
      <p:ext uri="{BB962C8B-B14F-4D97-AF65-F5344CB8AC3E}">
        <p14:creationId xmlns:p14="http://schemas.microsoft.com/office/powerpoint/2010/main" val="42300443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66" y="1223251"/>
            <a:ext cx="4744580" cy="5100424"/>
          </a:xfrm>
          <a:prstGeom prst="rect">
            <a:avLst/>
          </a:prstGeom>
        </p:spPr>
      </p:pic>
    </p:spTree>
    <p:extLst>
      <p:ext uri="{BB962C8B-B14F-4D97-AF65-F5344CB8AC3E}">
        <p14:creationId xmlns:p14="http://schemas.microsoft.com/office/powerpoint/2010/main" val="5957560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335330"/>
            <a:ext cx="7199939" cy="4924271"/>
          </a:xfrm>
          <a:prstGeom prst="rect">
            <a:avLst/>
          </a:prstGeom>
        </p:spPr>
      </p:pic>
    </p:spTree>
    <p:extLst>
      <p:ext uri="{BB962C8B-B14F-4D97-AF65-F5344CB8AC3E}">
        <p14:creationId xmlns:p14="http://schemas.microsoft.com/office/powerpoint/2010/main" val="3328719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487" y="3638577"/>
            <a:ext cx="6970380" cy="25346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996" y="1496258"/>
            <a:ext cx="5487362" cy="1901027"/>
          </a:xfrm>
          <a:prstGeom prst="rect">
            <a:avLst/>
          </a:prstGeom>
        </p:spPr>
      </p:pic>
    </p:spTree>
    <p:extLst>
      <p:ext uri="{BB962C8B-B14F-4D97-AF65-F5344CB8AC3E}">
        <p14:creationId xmlns:p14="http://schemas.microsoft.com/office/powerpoint/2010/main" val="4124395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2131"/>
          <a:stretch/>
        </p:blipFill>
        <p:spPr>
          <a:xfrm>
            <a:off x="0" y="1383126"/>
            <a:ext cx="8999538" cy="4744688"/>
          </a:xfrm>
          <a:prstGeom prst="rect">
            <a:avLst/>
          </a:prstGeom>
        </p:spPr>
      </p:pic>
    </p:spTree>
    <p:extLst>
      <p:ext uri="{BB962C8B-B14F-4D97-AF65-F5344CB8AC3E}">
        <p14:creationId xmlns:p14="http://schemas.microsoft.com/office/powerpoint/2010/main" val="3761890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456" y="1350262"/>
            <a:ext cx="6524625" cy="5000625"/>
          </a:xfrm>
          <a:prstGeom prst="rect">
            <a:avLst/>
          </a:prstGeom>
        </p:spPr>
      </p:pic>
    </p:spTree>
    <p:extLst>
      <p:ext uri="{BB962C8B-B14F-4D97-AF65-F5344CB8AC3E}">
        <p14:creationId xmlns:p14="http://schemas.microsoft.com/office/powerpoint/2010/main" val="3406323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r>
              <a:rPr lang="cs-CZ" sz="2400" i="1" dirty="0" smtClean="0">
                <a:solidFill>
                  <a:schemeClr val="tx1">
                    <a:lumMod val="50000"/>
                    <a:lumOff val="50000"/>
                  </a:schemeClr>
                </a:solidFill>
              </a:rPr>
              <a:t>Nanouhlík umožňuje vytvářet složité biokompatibilní struktury a superpevné materiály!</a:t>
            </a:r>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smtClean="0"/>
              <a:t>Máme ještě nějaké další nápady?</a:t>
            </a:r>
            <a:endParaRPr lang="cs-CZ" sz="3600" b="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2685596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sz="2400" i="1" dirty="0" smtClean="0">
              <a:solidFill>
                <a:schemeClr val="tx1">
                  <a:lumMod val="50000"/>
                  <a:lumOff val="50000"/>
                </a:schemeClr>
              </a:solidFill>
            </a:endParaRPr>
          </a:p>
          <a:p>
            <a:pPr marL="0" indent="0" algn="ctr">
              <a:buNone/>
              <a:defRPr/>
            </a:pPr>
            <a:r>
              <a:rPr lang="cs-CZ" sz="2400" i="1" dirty="0" smtClean="0">
                <a:solidFill>
                  <a:schemeClr val="tx1">
                    <a:lumMod val="50000"/>
                    <a:lumOff val="50000"/>
                  </a:schemeClr>
                </a:solidFill>
              </a:rPr>
              <a:t>Dobře, tam dole je spousta místa...</a:t>
            </a:r>
            <a:endParaRPr lang="cs-CZ" sz="2400" i="1" dirty="0">
              <a:solidFill>
                <a:schemeClr val="tx1">
                  <a:lumMod val="50000"/>
                  <a:lumOff val="50000"/>
                </a:schemeClr>
              </a:solidFill>
            </a:endParaRPr>
          </a:p>
          <a:p>
            <a:pPr marL="0" indent="0" algn="ctr">
              <a:buNone/>
              <a:defRPr/>
            </a:pPr>
            <a:endParaRPr lang="cs-CZ" b="1" dirty="0" smtClean="0"/>
          </a:p>
          <a:p>
            <a:pPr marL="0" indent="0" algn="ctr">
              <a:buNone/>
              <a:defRPr/>
            </a:pPr>
            <a:endParaRPr lang="cs-CZ" b="1" dirty="0"/>
          </a:p>
          <a:p>
            <a:pPr marL="0" indent="0" algn="ctr">
              <a:buNone/>
              <a:defRPr/>
            </a:pPr>
            <a:r>
              <a:rPr lang="cs-CZ" sz="2800" b="1" dirty="0" smtClean="0"/>
              <a:t>Ale jak si mám představit něco tak malého?</a:t>
            </a:r>
            <a:endParaRPr lang="cs-CZ" sz="3600" b="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607398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smtClean="0"/>
              <a:t>03 - Chlapec a jeho atom,</a:t>
            </a:r>
          </a:p>
          <a:p>
            <a:pPr marL="0" indent="0" algn="ctr">
              <a:buNone/>
              <a:defRPr/>
            </a:pPr>
            <a:r>
              <a:rPr lang="cs-CZ" sz="2400" i="1" dirty="0"/>
              <a:t>a</a:t>
            </a:r>
            <a:r>
              <a:rPr lang="cs-CZ" sz="2400" i="1" dirty="0" smtClean="0"/>
              <a:t>neb vědci z IBM si znovu hráli...</a:t>
            </a:r>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468334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endParaRPr lang="cs-CZ" b="1" dirty="0" smtClean="0"/>
          </a:p>
          <a:p>
            <a:pPr marL="0" indent="0" algn="ctr">
              <a:buNone/>
              <a:defRPr/>
            </a:pPr>
            <a:endParaRPr lang="cs-CZ" b="1" dirty="0"/>
          </a:p>
          <a:p>
            <a:pPr marL="0" indent="0" algn="ctr">
              <a:buNone/>
              <a:defRPr/>
            </a:pPr>
            <a:r>
              <a:rPr lang="cs-CZ" sz="2800" b="1" dirty="0" smtClean="0"/>
              <a:t>Nanotechnologie zítra?</a:t>
            </a:r>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17141788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r>
              <a:rPr lang="cs-CZ" sz="2800" b="1" dirty="0" smtClean="0"/>
              <a:t>Nanotechnologie:</a:t>
            </a:r>
          </a:p>
          <a:p>
            <a:pPr marL="0" indent="0" algn="ctr">
              <a:buNone/>
              <a:defRPr/>
            </a:pPr>
            <a:r>
              <a:rPr lang="cs-CZ" sz="6600" i="1" dirty="0" smtClean="0"/>
              <a:t>Na velikosti záleží!</a:t>
            </a:r>
            <a:endParaRPr lang="cs-CZ" sz="8000" i="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3983912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38" y="1374624"/>
            <a:ext cx="7069311" cy="4845500"/>
          </a:xfrm>
          <a:prstGeom prst="rect">
            <a:avLst/>
          </a:prstGeom>
        </p:spPr>
      </p:pic>
    </p:spTree>
    <p:extLst>
      <p:ext uri="{BB962C8B-B14F-4D97-AF65-F5344CB8AC3E}">
        <p14:creationId xmlns:p14="http://schemas.microsoft.com/office/powerpoint/2010/main" val="853151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747823"/>
            <a:ext cx="7560000" cy="3898669"/>
          </a:xfrm>
        </p:spPr>
        <p:txBody>
          <a:bodyPr>
            <a:normAutofit/>
          </a:bodyPr>
          <a:lstStyle/>
          <a:p>
            <a:pPr marL="0" indent="0" algn="ctr">
              <a:buNone/>
              <a:defRPr/>
            </a:pPr>
            <a:endParaRPr lang="cs-CZ" b="1" dirty="0" smtClean="0"/>
          </a:p>
          <a:p>
            <a:pPr marL="0" indent="0" algn="ctr">
              <a:buNone/>
              <a:defRPr/>
            </a:pPr>
            <a:endParaRPr lang="cs-CZ" b="1" dirty="0"/>
          </a:p>
          <a:p>
            <a:pPr marL="0" indent="0" algn="ctr">
              <a:buNone/>
              <a:defRPr/>
            </a:pPr>
            <a:r>
              <a:rPr lang="cs-CZ" sz="2400" i="1" dirty="0" smtClean="0">
                <a:solidFill>
                  <a:schemeClr val="tx1">
                    <a:lumMod val="50000"/>
                    <a:lumOff val="50000"/>
                  </a:schemeClr>
                </a:solidFill>
              </a:rPr>
              <a:t>Nanočástice je tedy objekt, jehož rozměr je v řádu nanometrů a je srovnatelný s rozměrem jediného atomu...</a:t>
            </a:r>
          </a:p>
          <a:p>
            <a:pPr marL="0" indent="0" algn="ctr">
              <a:buNone/>
              <a:defRPr/>
            </a:pPr>
            <a:endParaRPr lang="cs-CZ" sz="2800" b="1" dirty="0" smtClean="0"/>
          </a:p>
          <a:p>
            <a:pPr marL="0" indent="0" algn="ctr">
              <a:buNone/>
              <a:defRPr/>
            </a:pPr>
            <a:endParaRPr lang="cs-CZ" sz="2800" b="1" dirty="0"/>
          </a:p>
          <a:p>
            <a:pPr marL="0" indent="0" algn="ctr">
              <a:buNone/>
              <a:defRPr/>
            </a:pPr>
            <a:r>
              <a:rPr lang="cs-CZ" sz="2800" b="1" dirty="0" smtClean="0"/>
              <a:t>Jak nanotechnologie ve skutečnosti vypadá...?</a:t>
            </a:r>
            <a:endParaRPr lang="cs-CZ" sz="3600" b="1" dirty="0"/>
          </a:p>
        </p:txBody>
      </p:sp>
      <p:sp>
        <p:nvSpPr>
          <p:cNvPr id="5"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spTree>
    <p:extLst>
      <p:ext uri="{BB962C8B-B14F-4D97-AF65-F5344CB8AC3E}">
        <p14:creationId xmlns:p14="http://schemas.microsoft.com/office/powerpoint/2010/main" val="1398069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668" t="4227" r="53962" b="78890"/>
          <a:stretch/>
        </p:blipFill>
        <p:spPr>
          <a:xfrm>
            <a:off x="1532409" y="1736592"/>
            <a:ext cx="6051732" cy="3876454"/>
          </a:xfrm>
          <a:prstGeom prst="rect">
            <a:avLst/>
          </a:prstGeom>
        </p:spPr>
      </p:pic>
      <p:sp>
        <p:nvSpPr>
          <p:cNvPr id="5" name="TextBox 4"/>
          <p:cNvSpPr txBox="1"/>
          <p:nvPr/>
        </p:nvSpPr>
        <p:spPr>
          <a:xfrm>
            <a:off x="1149592" y="5744147"/>
            <a:ext cx="5338193" cy="366575"/>
          </a:xfrm>
          <a:prstGeom prst="rect">
            <a:avLst/>
          </a:prstGeom>
          <a:noFill/>
        </p:spPr>
        <p:txBody>
          <a:bodyPr wrap="none" rtlCol="0">
            <a:spAutoFit/>
          </a:bodyPr>
          <a:lstStyle/>
          <a:p>
            <a:r>
              <a:rPr lang="cs-CZ" dirty="0" smtClean="0"/>
              <a:t>V roce 1989 si vědci z IBM vzali několik atomů Xenonu...</a:t>
            </a:r>
            <a:endParaRPr lang="cs-CZ" dirty="0"/>
          </a:p>
        </p:txBody>
      </p:sp>
    </p:spTree>
    <p:extLst>
      <p:ext uri="{BB962C8B-B14F-4D97-AF65-F5344CB8AC3E}">
        <p14:creationId xmlns:p14="http://schemas.microsoft.com/office/powerpoint/2010/main" val="2796131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11"/>
          </p:nvPr>
        </p:nvSpPr>
        <p:spPr>
          <a:xfrm>
            <a:off x="720000" y="6450675"/>
            <a:ext cx="7118902" cy="216000"/>
          </a:xfrm>
        </p:spPr>
        <p:txBody>
          <a:bodyPr/>
          <a:lstStyle/>
          <a:p>
            <a:r>
              <a:rPr lang="cs-CZ" dirty="0"/>
              <a:t>Mgr. Jakub </a:t>
            </a:r>
            <a:r>
              <a:rPr lang="cs-CZ" dirty="0" smtClean="0"/>
              <a:t>Navařík, Ph.D. 	22.1.2016 	RCPTM</a:t>
            </a:r>
            <a:r>
              <a:rPr lang="cs-CZ" dirty="0"/>
              <a:t>, Přírodovědecká fakulta 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008" y="1755435"/>
            <a:ext cx="6153824" cy="3846140"/>
          </a:xfrm>
          <a:prstGeom prst="rect">
            <a:avLst/>
          </a:prstGeom>
        </p:spPr>
      </p:pic>
      <p:sp>
        <p:nvSpPr>
          <p:cNvPr id="8" name="TextBox 7"/>
          <p:cNvSpPr txBox="1"/>
          <p:nvPr/>
        </p:nvSpPr>
        <p:spPr>
          <a:xfrm>
            <a:off x="1149592" y="5744147"/>
            <a:ext cx="3036472" cy="366575"/>
          </a:xfrm>
          <a:prstGeom prst="rect">
            <a:avLst/>
          </a:prstGeom>
          <a:noFill/>
        </p:spPr>
        <p:txBody>
          <a:bodyPr wrap="none" rtlCol="0">
            <a:spAutoFit/>
          </a:bodyPr>
          <a:lstStyle/>
          <a:p>
            <a:r>
              <a:rPr lang="cs-CZ" dirty="0" smtClean="0"/>
              <a:t>... </a:t>
            </a:r>
            <a:r>
              <a:rPr lang="cs-CZ" dirty="0"/>
              <a:t>a</a:t>
            </a:r>
            <a:r>
              <a:rPr lang="cs-CZ" dirty="0" smtClean="0"/>
              <a:t> poskládali z nich logo IBM!</a:t>
            </a:r>
            <a:endParaRPr lang="cs-CZ" dirty="0"/>
          </a:p>
        </p:txBody>
      </p:sp>
    </p:spTree>
    <p:extLst>
      <p:ext uri="{BB962C8B-B14F-4D97-AF65-F5344CB8AC3E}">
        <p14:creationId xmlns:p14="http://schemas.microsoft.com/office/powerpoint/2010/main" val="735941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UP_prezentace_cz">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2.potx" id="{755D0361-9207-4673-B4A5-8DE80FB40899}" vid="{B1A348AD-3F36-40BB-80C1-28390A7D89F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UP_prezentace_cz</Template>
  <TotalTime>3855</TotalTime>
  <Words>3147</Words>
  <Application>Microsoft Office PowerPoint</Application>
  <PresentationFormat>Custom</PresentationFormat>
  <Paragraphs>282</Paragraphs>
  <Slides>52</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UP_prezentace_cz</vt:lpstr>
      <vt:lpstr>Nanotechnologie, které už dnes mění náš svět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Regionální centrum pokročilých technologií a materiálů</dc:title>
  <dc:creator>ismail - [2010]</dc:creator>
  <cp:lastModifiedBy>Jakub Navařík</cp:lastModifiedBy>
  <cp:revision>53</cp:revision>
  <dcterms:created xsi:type="dcterms:W3CDTF">2014-12-05T07:21:37Z</dcterms:created>
  <dcterms:modified xsi:type="dcterms:W3CDTF">2016-02-24T08:56:34Z</dcterms:modified>
</cp:coreProperties>
</file>