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3" r:id="rId4"/>
    <p:sldId id="257" r:id="rId5"/>
    <p:sldId id="273" r:id="rId6"/>
    <p:sldId id="275" r:id="rId7"/>
    <p:sldId id="258" r:id="rId8"/>
    <p:sldId id="270" r:id="rId9"/>
    <p:sldId id="271" r:id="rId10"/>
    <p:sldId id="259" r:id="rId11"/>
    <p:sldId id="260" r:id="rId12"/>
    <p:sldId id="265" r:id="rId13"/>
    <p:sldId id="261" r:id="rId14"/>
    <p:sldId id="262" r:id="rId15"/>
    <p:sldId id="264" r:id="rId16"/>
    <p:sldId id="266" r:id="rId17"/>
    <p:sldId id="267" r:id="rId18"/>
    <p:sldId id="268" r:id="rId19"/>
    <p:sldId id="269" r:id="rId20"/>
    <p:sldId id="274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82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8ACB-7A8F-4CBC-92A0-5C40EFC73C2B}" type="datetimeFigureOut">
              <a:rPr lang="cs-CZ" smtClean="0"/>
              <a:pPr/>
              <a:t>25.1.2018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5F45-4257-4922-B948-C143CFCC3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8ACB-7A8F-4CBC-92A0-5C40EFC73C2B}" type="datetimeFigureOut">
              <a:rPr lang="cs-CZ" smtClean="0"/>
              <a:pPr/>
              <a:t>25.1.2018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5F45-4257-4922-B948-C143CFCC3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8ACB-7A8F-4CBC-92A0-5C40EFC73C2B}" type="datetimeFigureOut">
              <a:rPr lang="cs-CZ" smtClean="0"/>
              <a:pPr/>
              <a:t>25.1.2018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5F45-4257-4922-B948-C143CFCC3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8ACB-7A8F-4CBC-92A0-5C40EFC73C2B}" type="datetimeFigureOut">
              <a:rPr lang="cs-CZ" smtClean="0"/>
              <a:pPr/>
              <a:t>25.1.2018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5F45-4257-4922-B948-C143CFCC3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8ACB-7A8F-4CBC-92A0-5C40EFC73C2B}" type="datetimeFigureOut">
              <a:rPr lang="cs-CZ" smtClean="0"/>
              <a:pPr/>
              <a:t>25.1.2018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5F45-4257-4922-B948-C143CFCC3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8ACB-7A8F-4CBC-92A0-5C40EFC73C2B}" type="datetimeFigureOut">
              <a:rPr lang="cs-CZ" smtClean="0"/>
              <a:pPr/>
              <a:t>25.1.2018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5F45-4257-4922-B948-C143CFCC3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8ACB-7A8F-4CBC-92A0-5C40EFC73C2B}" type="datetimeFigureOut">
              <a:rPr lang="cs-CZ" smtClean="0"/>
              <a:pPr/>
              <a:t>25.1.2018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5F45-4257-4922-B948-C143CFCC3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8ACB-7A8F-4CBC-92A0-5C40EFC73C2B}" type="datetimeFigureOut">
              <a:rPr lang="cs-CZ" smtClean="0"/>
              <a:pPr/>
              <a:t>25.1.2018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5F45-4257-4922-B948-C143CFCC3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8ACB-7A8F-4CBC-92A0-5C40EFC73C2B}" type="datetimeFigureOut">
              <a:rPr lang="cs-CZ" smtClean="0"/>
              <a:pPr/>
              <a:t>25.1.2018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5F45-4257-4922-B948-C143CFCC3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8ACB-7A8F-4CBC-92A0-5C40EFC73C2B}" type="datetimeFigureOut">
              <a:rPr lang="cs-CZ" smtClean="0"/>
              <a:pPr/>
              <a:t>25.1.2018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5F45-4257-4922-B948-C143CFCC3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8ACB-7A8F-4CBC-92A0-5C40EFC73C2B}" type="datetimeFigureOut">
              <a:rPr lang="cs-CZ" smtClean="0"/>
              <a:pPr/>
              <a:t>25.1.2018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5F45-4257-4922-B948-C143CFCC3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78ACB-7A8F-4CBC-92A0-5C40EFC73C2B}" type="datetimeFigureOut">
              <a:rPr lang="cs-CZ" smtClean="0"/>
              <a:pPr/>
              <a:t>25.1.2018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05F45-4257-4922-B948-C143CFCC3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hyperlink" Target="http://www.google.cz/url?sa=i&amp;rct=j&amp;q=&amp;esrc=s&amp;source=images&amp;cd=&amp;cad=rja&amp;uact=8&amp;ved=0ahUKEwjImIq7iIbTAhWDNpoKHchLDD4QjRwIBw&amp;url=http://www.shutterstock.com/video/clip-7931176-stock-footage-inside-the-chip-extreme-close-up-topology-building-architecture-structures-base-tracks-in-the.html&amp;bvm=bv.151325232,d.bGs&amp;psig=AFQjCNFoPQ3RP2ywcGQWk6yCyJTob0D_2A&amp;ust=1491232591900438" TargetMode="Externa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google.cz/url?sa=i&amp;rct=j&amp;q=&amp;esrc=s&amp;source=images&amp;cd=&amp;cad=rja&amp;uact=8&amp;ved=0ahUKEwjipr_wg4bTAhXjQpoKHc01DsIQjRwIBw&amp;url=http://www.intechopen.com/books/lithography/high-energy-electron-beam-lithography-for-nanoscale-fabrication&amp;psig=AFQjCNHnVoa4sh6FwCkplJtEfAdiqdBpXw&amp;ust=149123125276845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gif"/><Relationship Id="rId2" Type="http://schemas.openxmlformats.org/officeDocument/2006/relationships/hyperlink" Target="https://www.google.cz/url?sa=i&amp;rct=j&amp;q=&amp;esrc=s&amp;source=images&amp;cd=&amp;cad=rja&amp;uact=8&amp;ved=0ahUKEwic-uPsgIbTAhXkNJoKHYl5AR0QjRwIBw&amp;url=https://www.osapublishing.org/abstract.cfm?uri=ao-45-11-2545&amp;bvm=bv.151325232,d.bGs&amp;psig=AFQjCNE4WeQyMSoxpRuOGCe5Bk5vVl2OLw&amp;ust=149123047395741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url?sa=i&amp;rct=j&amp;q=&amp;esrc=s&amp;source=images&amp;cd=&amp;cad=rja&amp;uact=8&amp;ved=0ahUKEwjFkuTrgYbTAhViJpoKHSEDBfYQjRwIBw&amp;url=http://www.zemax.com/os/resources/learn/knowledgebase/exploring-sequential-mode-in-zemax&amp;bvm=bv.151325232,d.bGs&amp;psig=AFQjCNFpL9r5ZaxuOW9krLl_R7SpmjYGZQ&amp;ust=1491230685620787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://www.google.cz/url?sa=i&amp;rct=j&amp;q=&amp;esrc=s&amp;source=images&amp;cd=&amp;cad=rja&amp;uact=8&amp;ved=0ahUKEwjgrNaVgYbTAhXmIJoKHbIvCa4QjRwIBw&amp;url=http://opticalengineering.spiedigitallibrary.org/article.aspx?articleid=1088989&amp;bvm=bv.151325232,d.bGs&amp;psig=AFQjCNF080Lzha8wetV7rnfL-Nn8SlNHdQ&amp;ust=1491230625949894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xv3JoS1uY8&amp;list=RDvFoneKoesUo&amp;index=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BKhN4n-EGI" TargetMode="External"/><Relationship Id="rId2" Type="http://schemas.openxmlformats.org/officeDocument/2006/relationships/hyperlink" Target="https://www.youtube.com/watch?v=aCOyq4YzBt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url?sa=i&amp;rct=j&amp;q=&amp;esrc=s&amp;source=images&amp;cd=&amp;cad=rja&amp;uact=8&amp;ved=0ahUKEwj0i47uh4bTAhWDDpoKHa59Bv4QjRwIBw&amp;url=https://www.win.tue.nl/casa/research/casaprojects/kraaij.html&amp;psig=AFQjCNHXB_4UZ3Sobrpa356ybk-fZH0wdw&amp;ust=149123240053817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470025"/>
          </a:xfrm>
        </p:spPr>
        <p:txBody>
          <a:bodyPr/>
          <a:lstStyle/>
          <a:p>
            <a:r>
              <a:rPr lang="cs-CZ" dirty="0" smtClean="0"/>
              <a:t>Optická litografie</a:t>
            </a:r>
            <a:br>
              <a:rPr lang="cs-CZ" dirty="0" smtClean="0"/>
            </a:br>
            <a:r>
              <a:rPr lang="cs-CZ" dirty="0" smtClean="0"/>
              <a:t>Hybatel digitální revoluce</a:t>
            </a:r>
            <a:endParaRPr lang="en-US" dirty="0"/>
          </a:p>
        </p:txBody>
      </p:sp>
      <p:pic>
        <p:nvPicPr>
          <p:cNvPr id="18434" name="Picture 2" descr="https://3c1703fe8d.site.internapcdn.net/newman/gfx/news/2015/withsilicon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285992"/>
            <a:ext cx="6284671" cy="4195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Rozlišení litografie</a:t>
            </a:r>
            <a:endParaRPr lang="en-US" dirty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785786" y="1428736"/>
          <a:ext cx="1643062" cy="1039812"/>
        </p:xfrm>
        <a:graphic>
          <a:graphicData uri="http://schemas.openxmlformats.org/presentationml/2006/ole">
            <p:oleObj spid="_x0000_s22530" name="Rovnice" r:id="rId3" imgW="622080" imgH="393480" progId="Equation.3">
              <p:embed/>
            </p:oleObj>
          </a:graphicData>
        </a:graphic>
      </p:graphicFrame>
      <p:pic>
        <p:nvPicPr>
          <p:cNvPr id="22532" name="Picture 4" descr="http://www.computlitho.com/wordpress/wp-content/uploads/2015/01/Projection-Lithograph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643050"/>
            <a:ext cx="5722946" cy="4357718"/>
          </a:xfrm>
          <a:prstGeom prst="rect">
            <a:avLst/>
          </a:prstGeom>
          <a:noFill/>
        </p:spPr>
      </p:pic>
      <p:pic>
        <p:nvPicPr>
          <p:cNvPr id="22534" name="Picture 6" descr="Související obrázek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214686"/>
            <a:ext cx="2714644" cy="2952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Vlnová délka elektronu a fotonu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037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V kvantové fyzice se každá částice chová jako vlna</a:t>
            </a:r>
          </a:p>
          <a:p>
            <a:r>
              <a:rPr lang="cs-CZ" dirty="0" smtClean="0"/>
              <a:t>Pokud máme foton a elektron o stejné energii 2eV pak:</a:t>
            </a:r>
          </a:p>
          <a:p>
            <a:pPr lvl="1"/>
            <a:r>
              <a:rPr lang="cs-CZ" dirty="0" smtClean="0"/>
              <a:t>Vlnová délka fotonu bude: 621nm</a:t>
            </a:r>
          </a:p>
          <a:p>
            <a:pPr lvl="1"/>
            <a:r>
              <a:rPr lang="cs-CZ" dirty="0" smtClean="0"/>
              <a:t>Vlnová délka elektronu: 0.87nm</a:t>
            </a:r>
            <a:endParaRPr lang="en-US" dirty="0"/>
          </a:p>
        </p:txBody>
      </p:sp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6143636" y="4929198"/>
          <a:ext cx="1643062" cy="1039813"/>
        </p:xfrm>
        <a:graphic>
          <a:graphicData uri="http://schemas.openxmlformats.org/presentationml/2006/ole">
            <p:oleObj spid="_x0000_s5121" name="Rovnice" r:id="rId3" imgW="62208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Elektronová </a:t>
            </a:r>
            <a:r>
              <a:rPr lang="cs-CZ" dirty="0" err="1" smtClean="0"/>
              <a:t>lithografie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Může dosahovat až &lt;10nm rozlišení</a:t>
            </a:r>
          </a:p>
          <a:p>
            <a:r>
              <a:rPr lang="cs-CZ" dirty="0" smtClean="0"/>
              <a:t>Je extrémně pomalá (malá osvícená oblast) a proto je vhodná jen pro výrobu masky (vzoru)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228975"/>
            <a:ext cx="5238750" cy="3629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Optická litografie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2786058"/>
            <a:ext cx="8229600" cy="264320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Použije se zmenšení masky- projekční optika</a:t>
            </a:r>
          </a:p>
          <a:p>
            <a:r>
              <a:rPr lang="cs-CZ" dirty="0" smtClean="0"/>
              <a:t>Vlnové </a:t>
            </a:r>
            <a:r>
              <a:rPr lang="cs-CZ" dirty="0" smtClean="0"/>
              <a:t>délky v DUV: 248nm, 193nm, 157nm</a:t>
            </a:r>
          </a:p>
          <a:p>
            <a:r>
              <a:rPr lang="cs-CZ" dirty="0" smtClean="0"/>
              <a:t>Zvyšování NA…..</a:t>
            </a:r>
            <a:endParaRPr lang="en-US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3571868" y="1357298"/>
          <a:ext cx="1643074" cy="1039496"/>
        </p:xfrm>
        <a:graphic>
          <a:graphicData uri="http://schemas.openxmlformats.org/presentationml/2006/ole">
            <p:oleObj spid="_x0000_s21506" name="Rovnice" r:id="rId3" imgW="62208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Problém designu litografického objektivu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4552"/>
          </a:xfrm>
        </p:spPr>
        <p:txBody>
          <a:bodyPr/>
          <a:lstStyle/>
          <a:p>
            <a:r>
              <a:rPr lang="cs-CZ" dirty="0" smtClean="0"/>
              <a:t>Musí mít vysokou NA jako mikroskopový objektiv, přitom zobrazovat velké předměty (</a:t>
            </a:r>
            <a:r>
              <a:rPr lang="cs-CZ" dirty="0" smtClean="0"/>
              <a:t>22mm) spíše </a:t>
            </a:r>
            <a:r>
              <a:rPr lang="cs-CZ" dirty="0" smtClean="0"/>
              <a:t>jako fotografický objektiv</a:t>
            </a:r>
            <a:endParaRPr lang="en-US" dirty="0"/>
          </a:p>
        </p:txBody>
      </p:sp>
      <p:pic>
        <p:nvPicPr>
          <p:cNvPr id="24578" name="Picture 2" descr="https://optics.synopsys.com/images/codev/gallery/litho_bin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524344"/>
            <a:ext cx="4724399" cy="31526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Projekční objektiv</a:t>
            </a:r>
            <a:endParaRPr lang="en-US" dirty="0"/>
          </a:p>
        </p:txBody>
      </p:sp>
      <p:pic>
        <p:nvPicPr>
          <p:cNvPr id="50178" name="Picture 2" descr="https://g3.img-dpreview.com/9A270C6E6F494043B65A88794C4044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14422"/>
            <a:ext cx="5500726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Porovnání objektivů</a:t>
            </a:r>
            <a:endParaRPr lang="en-US" dirty="0"/>
          </a:p>
        </p:txBody>
      </p:sp>
      <p:pic>
        <p:nvPicPr>
          <p:cNvPr id="25602" name="Picture 2" descr="Výsledek obrázku pro microscope objective desig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3015375" cy="2219316"/>
          </a:xfrm>
          <a:prstGeom prst="rect">
            <a:avLst/>
          </a:prstGeom>
          <a:noFill/>
        </p:spPr>
      </p:pic>
      <p:pic>
        <p:nvPicPr>
          <p:cNvPr id="25604" name="Picture 4" descr="Výsledek obrázku pro lithographic objective design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4714884"/>
            <a:ext cx="5238750" cy="1457326"/>
          </a:xfrm>
          <a:prstGeom prst="rect">
            <a:avLst/>
          </a:prstGeom>
          <a:noFill/>
        </p:spPr>
      </p:pic>
      <p:pic>
        <p:nvPicPr>
          <p:cNvPr id="25606" name="Picture 6" descr="Výsledek obrázku pro photographic objective design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1214422"/>
            <a:ext cx="3357586" cy="3101848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714348" y="385762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Mikroskopový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6643702" y="3929066"/>
            <a:ext cx="164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</a:t>
            </a:r>
            <a:r>
              <a:rPr lang="cs-CZ" dirty="0" smtClean="0"/>
              <a:t>otografický</a:t>
            </a:r>
            <a:endParaRPr lang="en-US" dirty="0"/>
          </a:p>
        </p:txBody>
      </p:sp>
      <p:sp>
        <p:nvSpPr>
          <p:cNvPr id="8" name="TextovéPole 7"/>
          <p:cNvSpPr txBox="1"/>
          <p:nvPr/>
        </p:nvSpPr>
        <p:spPr>
          <a:xfrm>
            <a:off x="3857620" y="6215082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</a:t>
            </a:r>
            <a:r>
              <a:rPr lang="cs-CZ" dirty="0" smtClean="0"/>
              <a:t>itografický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 designu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7362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Konstrukce složitých objektivů byla umožněna až z rozvojem výpočetní techniky</a:t>
            </a:r>
          </a:p>
          <a:p>
            <a:r>
              <a:rPr lang="cs-CZ" dirty="0" smtClean="0"/>
              <a:t>Trasování paprsků a optimalizace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 čemu je optická </a:t>
            </a:r>
            <a:r>
              <a:rPr lang="cs-CZ" dirty="0" smtClean="0"/>
              <a:t>litografie</a:t>
            </a:r>
            <a:endParaRPr lang="en-US" dirty="0"/>
          </a:p>
        </p:txBody>
      </p:sp>
      <p:pic>
        <p:nvPicPr>
          <p:cNvPr id="45058" name="Picture 2" descr="C:\Users\Stoklasa\AppData\Local\Microsoft\Windows\Temporary Internet Files\Content.IE5\ZGSMWN7J\intel_motherboard-wallpaper-2560x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500174"/>
            <a:ext cx="5929322" cy="2223496"/>
          </a:xfrm>
          <a:prstGeom prst="rect">
            <a:avLst/>
          </a:prstGeom>
          <a:noFill/>
        </p:spPr>
      </p:pic>
      <p:pic>
        <p:nvPicPr>
          <p:cNvPr id="45060" name="Picture 4" descr="http://p3.ifengimg.com/haina/2017_11/b52af5d3e1f52b8_w640_h4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357561"/>
            <a:ext cx="4286280" cy="3214711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71472" y="207167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Mikročip</a:t>
            </a:r>
            <a:endParaRPr lang="en-US" dirty="0"/>
          </a:p>
        </p:txBody>
      </p:sp>
      <p:sp>
        <p:nvSpPr>
          <p:cNvPr id="8" name="TextovéPole 7"/>
          <p:cNvSpPr txBox="1"/>
          <p:nvPr/>
        </p:nvSpPr>
        <p:spPr>
          <a:xfrm>
            <a:off x="5072066" y="514351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OLED displej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71873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Litografie patří k nejdůležitějším aplikacím optiky vůbec</a:t>
            </a:r>
            <a:endParaRPr lang="cs-CZ" dirty="0" smtClean="0"/>
          </a:p>
          <a:p>
            <a:r>
              <a:rPr lang="cs-CZ" dirty="0" smtClean="0"/>
              <a:t>Velká rychlost výrobního procesu optické litografie umožňuje produkovat obrovské množství mikročipů a tím zajistila digitální revoluci</a:t>
            </a:r>
          </a:p>
          <a:p>
            <a:r>
              <a:rPr lang="cs-CZ" dirty="0" smtClean="0"/>
              <a:t>Optický design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smtClean="0"/>
              <a:t>celá stavba litografických strojů patří k tomu nejsložitějšímu co lze v optice realizovat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optické litografie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71940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Vyrobit elektronický obvod tvořený logickými hradly (tranzistory) v co nejkratším čase a s co největší hustotou hradel</a:t>
            </a:r>
          </a:p>
          <a:p>
            <a:r>
              <a:rPr lang="cs-CZ" dirty="0" smtClean="0"/>
              <a:t>Dnešní mikročip: 10^9 tranzistorů (absolutním limitem jsou velikosti atomů křemíku 0.2nm)</a:t>
            </a:r>
          </a:p>
          <a:p>
            <a:r>
              <a:rPr lang="en-US" dirty="0" smtClean="0">
                <a:hlinkClick r:id="rId2"/>
              </a:rPr>
              <a:t>https://www.youtube.com/watch?v=Fxv3JoS1uY8&amp;list=RDvFoneKoesUo&amp;index=2</a:t>
            </a:r>
            <a:endParaRPr lang="cs-CZ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mikročip vyrábí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16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www.youtube.com/watch?v=aCOyq4YzBtY</a:t>
            </a:r>
            <a:r>
              <a:rPr lang="cs-CZ" dirty="0" smtClean="0"/>
              <a:t> (Intel)</a:t>
            </a:r>
            <a:endParaRPr lang="cs-CZ" dirty="0" smtClean="0"/>
          </a:p>
          <a:p>
            <a:r>
              <a:rPr lang="en-US" dirty="0" smtClean="0">
                <a:hlinkClick r:id="rId3"/>
              </a:rPr>
              <a:t>https://www.youtube.com/watch?v=oBKhN4n-EGI</a:t>
            </a:r>
            <a:r>
              <a:rPr lang="cs-CZ" dirty="0" smtClean="0"/>
              <a:t> </a:t>
            </a:r>
            <a:r>
              <a:rPr lang="cs-CZ" dirty="0" smtClean="0"/>
              <a:t>(1:41)</a:t>
            </a:r>
            <a:endParaRPr lang="cs-CZ" dirty="0" smtClean="0"/>
          </a:p>
          <a:p>
            <a:r>
              <a:rPr lang="cs-CZ" dirty="0" smtClean="0"/>
              <a:t>proces </a:t>
            </a:r>
            <a:r>
              <a:rPr lang="cs-CZ" dirty="0" smtClean="0"/>
              <a:t>výroby velmi podobný klasické fotografii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mikročip vyrábí</a:t>
            </a:r>
            <a:endParaRPr lang="en-US" dirty="0"/>
          </a:p>
        </p:txBody>
      </p:sp>
      <p:pic>
        <p:nvPicPr>
          <p:cNvPr id="47106" name="Picture 2" descr="http://www.lithoguru.com/images/lithobasics_clip_image0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500174"/>
            <a:ext cx="4496725" cy="4919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mikročip vyrábí</a:t>
            </a:r>
            <a:endParaRPr lang="en-US" dirty="0"/>
          </a:p>
        </p:txBody>
      </p:sp>
      <p:pic>
        <p:nvPicPr>
          <p:cNvPr id="47108" name="Picture 4" descr="http://ww3.hdnux.com/photos/31/41/77/6692818/3/1024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7978746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Ceny litografických zařízení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Stepper</a:t>
            </a:r>
            <a:r>
              <a:rPr lang="cs-CZ" dirty="0" smtClean="0"/>
              <a:t>-50 000 </a:t>
            </a:r>
            <a:r>
              <a:rPr lang="cs-CZ" dirty="0" err="1" smtClean="0"/>
              <a:t>000</a:t>
            </a:r>
            <a:r>
              <a:rPr lang="cs-CZ" dirty="0" smtClean="0"/>
              <a:t>$</a:t>
            </a:r>
          </a:p>
          <a:p>
            <a:r>
              <a:rPr lang="cs-CZ" dirty="0" err="1" smtClean="0"/>
              <a:t>Semicon</a:t>
            </a:r>
            <a:r>
              <a:rPr lang="cs-CZ" dirty="0" smtClean="0"/>
              <a:t> market 2016: 340 000 </a:t>
            </a:r>
            <a:r>
              <a:rPr lang="cs-CZ" dirty="0" err="1" smtClean="0"/>
              <a:t>000</a:t>
            </a:r>
            <a:r>
              <a:rPr lang="cs-CZ" dirty="0" smtClean="0"/>
              <a:t> </a:t>
            </a:r>
            <a:r>
              <a:rPr lang="cs-CZ" dirty="0" err="1" smtClean="0"/>
              <a:t>000</a:t>
            </a:r>
            <a:r>
              <a:rPr lang="cs-CZ" dirty="0" smtClean="0"/>
              <a:t>$</a:t>
            </a:r>
          </a:p>
          <a:p>
            <a:r>
              <a:rPr lang="cs-CZ" dirty="0" smtClean="0"/>
              <a:t>90%: USA, Čína, EU (Nizozemsko), Japonsko, Korea, Taiwan</a:t>
            </a:r>
          </a:p>
          <a:p>
            <a:r>
              <a:rPr lang="cs-CZ" dirty="0" smtClean="0"/>
              <a:t>Kam se prodávají komponenty: USA, Čína, Japonsko, Taiwan, Korea, EU (Nizozemsko)</a:t>
            </a:r>
          </a:p>
          <a:p>
            <a:r>
              <a:rPr lang="cs-CZ" dirty="0" smtClean="0"/>
              <a:t>Inspekce: KLA-3 000 000 </a:t>
            </a:r>
            <a:r>
              <a:rPr lang="cs-CZ" dirty="0" err="1" smtClean="0"/>
              <a:t>000</a:t>
            </a:r>
            <a:r>
              <a:rPr lang="cs-CZ" dirty="0" smtClean="0"/>
              <a:t>$, AMAT-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Semicon</a:t>
            </a:r>
            <a:r>
              <a:rPr lang="cs-CZ" dirty="0" smtClean="0"/>
              <a:t> trh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8358246" cy="481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Stroje pro litografii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33" y="1214422"/>
            <a:ext cx="8767341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 descr="Související obrázek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28868"/>
            <a:ext cx="5238750" cy="3648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314</Words>
  <Application>Microsoft Office PowerPoint</Application>
  <PresentationFormat>Předvádění na obrazovce (4:3)</PresentationFormat>
  <Paragraphs>49</Paragraphs>
  <Slides>20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2" baseType="lpstr">
      <vt:lpstr>Motiv sady Office</vt:lpstr>
      <vt:lpstr>Rovnice</vt:lpstr>
      <vt:lpstr>Optická litografie Hybatel digitální revoluce</vt:lpstr>
      <vt:lpstr>K čemu je optická litografie</vt:lpstr>
      <vt:lpstr>Cíl optické litografie</vt:lpstr>
      <vt:lpstr>Jak se mikročip vyrábí</vt:lpstr>
      <vt:lpstr>Jak se mikročip vyrábí</vt:lpstr>
      <vt:lpstr>Jak se mikročip vyrábí</vt:lpstr>
      <vt:lpstr>Ceny litografických zařízení</vt:lpstr>
      <vt:lpstr>Semicon trh</vt:lpstr>
      <vt:lpstr>Stroje pro litografii</vt:lpstr>
      <vt:lpstr>Snímek 10</vt:lpstr>
      <vt:lpstr>Snímek 11</vt:lpstr>
      <vt:lpstr>Rozlišení litografie</vt:lpstr>
      <vt:lpstr>Vlnová délka elektronu a fotonu</vt:lpstr>
      <vt:lpstr>Elektronová lithografie</vt:lpstr>
      <vt:lpstr>Optická litografie</vt:lpstr>
      <vt:lpstr>Problém designu litografického objektivu</vt:lpstr>
      <vt:lpstr>Projekční objektiv</vt:lpstr>
      <vt:lpstr>Porovnání objektivů</vt:lpstr>
      <vt:lpstr>Problém designu</vt:lpstr>
      <vt:lpstr>Závěr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Optická litografie Hybatel digitální revoluce</dc:title>
  <dc:creator>Stoklasa</dc:creator>
  <cp:lastModifiedBy>Stoklasa</cp:lastModifiedBy>
  <cp:revision>19</cp:revision>
  <dcterms:created xsi:type="dcterms:W3CDTF">2017-04-02T07:48:48Z</dcterms:created>
  <dcterms:modified xsi:type="dcterms:W3CDTF">2018-01-25T23:35:11Z</dcterms:modified>
</cp:coreProperties>
</file>