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70" r:id="rId4"/>
    <p:sldId id="285" r:id="rId5"/>
    <p:sldId id="267" r:id="rId6"/>
    <p:sldId id="261" r:id="rId7"/>
    <p:sldId id="280" r:id="rId8"/>
    <p:sldId id="258" r:id="rId9"/>
    <p:sldId id="268" r:id="rId10"/>
    <p:sldId id="257" r:id="rId11"/>
    <p:sldId id="263" r:id="rId12"/>
    <p:sldId id="265" r:id="rId13"/>
    <p:sldId id="269" r:id="rId14"/>
    <p:sldId id="266" r:id="rId15"/>
    <p:sldId id="273" r:id="rId16"/>
    <p:sldId id="284" r:id="rId17"/>
    <p:sldId id="274" r:id="rId18"/>
    <p:sldId id="276" r:id="rId19"/>
    <p:sldId id="259" r:id="rId20"/>
    <p:sldId id="279" r:id="rId21"/>
    <p:sldId id="277" r:id="rId22"/>
    <p:sldId id="262" r:id="rId23"/>
    <p:sldId id="286" r:id="rId24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0" autoAdjust="0"/>
    <p:restoredTop sz="86391" autoAdjust="0"/>
  </p:normalViewPr>
  <p:slideViewPr>
    <p:cSldViewPr>
      <p:cViewPr>
        <p:scale>
          <a:sx n="90" d="100"/>
          <a:sy n="90" d="100"/>
        </p:scale>
        <p:origin x="-152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081E-2DFF-4470-B5C9-1781C1196389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F7338-5088-48D6-9159-D09B28C3CC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3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56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3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4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65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0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74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17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3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70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1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CEE38-5FED-4F3F-8977-7C17F6C0E38F}" type="datetimeFigureOut">
              <a:rPr lang="en-GB" smtClean="0"/>
              <a:t>24/01/2019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C9F57-4C7E-4BC7-B10F-7DB89457C1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79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699792" y="2358471"/>
            <a:ext cx="306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doc</a:t>
            </a:r>
            <a:r>
              <a:rPr lang="en-US"/>
              <a:t>. RNDr. Pavel Pospíšil, Ph.D.</a:t>
            </a:r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29968" y="3861048"/>
            <a:ext cx="2108543" cy="20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9512" y="6375092"/>
            <a:ext cx="2619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Olomoucký fyzikální </a:t>
            </a:r>
            <a:r>
              <a:rPr lang="en-US" sz="1400" b="1" smtClean="0"/>
              <a:t>kaleidoskop</a:t>
            </a:r>
            <a:endParaRPr lang="en-US" sz="1400" b="1"/>
          </a:p>
        </p:txBody>
      </p:sp>
      <p:sp>
        <p:nvSpPr>
          <p:cNvPr id="8" name="TextovéPole 7"/>
          <p:cNvSpPr txBox="1"/>
          <p:nvPr/>
        </p:nvSpPr>
        <p:spPr>
          <a:xfrm>
            <a:off x="7972035" y="6381328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smtClean="0"/>
              <a:t>25.1.2019</a:t>
            </a:r>
            <a:endParaRPr lang="en-US" sz="1400" b="1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59857" y="1628800"/>
            <a:ext cx="7772400" cy="441136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2800" b="1" kern="1200" smtClean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Biofotony – svícení biologických systémů</a:t>
            </a:r>
            <a:endParaRPr lang="en-US" smtClean="0">
              <a:effectLst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29967" y="2996952"/>
            <a:ext cx="178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Katedra biofyziky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3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Intenzita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22" y="3239278"/>
            <a:ext cx="228648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VÃ½sledek obrÃ¡zku pro slunce v poled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28" y="3248681"/>
            <a:ext cx="214243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434610" y="2932031"/>
            <a:ext cx="148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b</a:t>
            </a:r>
            <a:r>
              <a:rPr lang="en-US" smtClean="0"/>
              <a:t>ilion</a:t>
            </a:r>
            <a:r>
              <a:rPr lang="cs-CZ" smtClean="0"/>
              <a:t>y fotonů</a:t>
            </a:r>
            <a:endParaRPr lang="en-GB" smtClean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46" y="3249102"/>
            <a:ext cx="216393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572000" y="2942634"/>
            <a:ext cx="155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b</a:t>
            </a:r>
            <a:r>
              <a:rPr lang="en-US" smtClean="0"/>
              <a:t>iliard</a:t>
            </a:r>
            <a:r>
              <a:rPr lang="cs-CZ" smtClean="0"/>
              <a:t>y fotonů</a:t>
            </a:r>
            <a:endParaRPr lang="en-GB" smtClean="0"/>
          </a:p>
        </p:txBody>
      </p:sp>
      <p:sp>
        <p:nvSpPr>
          <p:cNvPr id="8" name="TextovéPole 7"/>
          <p:cNvSpPr txBox="1"/>
          <p:nvPr/>
        </p:nvSpPr>
        <p:spPr>
          <a:xfrm>
            <a:off x="6876256" y="2933342"/>
            <a:ext cx="15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t</a:t>
            </a:r>
            <a:r>
              <a:rPr lang="en-US" smtClean="0"/>
              <a:t>rilion</a:t>
            </a:r>
            <a:r>
              <a:rPr lang="cs-CZ" smtClean="0"/>
              <a:t>y fotonů</a:t>
            </a:r>
            <a:endParaRPr lang="en-GB" smtClean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2" y="3240089"/>
            <a:ext cx="188241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23528" y="2924944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m</a:t>
            </a:r>
            <a:r>
              <a:rPr lang="en-US" smtClean="0"/>
              <a:t>iliard</a:t>
            </a:r>
            <a:r>
              <a:rPr lang="cs-CZ" smtClean="0"/>
              <a:t>y fotonů</a:t>
            </a:r>
            <a:endParaRPr lang="en-GB" smtClean="0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22" y="1421547"/>
            <a:ext cx="223385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527345" y="1102436"/>
            <a:ext cx="155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m</a:t>
            </a:r>
            <a:r>
              <a:rPr lang="en-US" smtClean="0"/>
              <a:t>ilion</a:t>
            </a:r>
            <a:r>
              <a:rPr lang="cs-CZ" smtClean="0"/>
              <a:t>y fotonů</a:t>
            </a:r>
            <a:endParaRPr lang="en-GB" smtClean="0"/>
          </a:p>
        </p:txBody>
      </p:sp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" y="1412776"/>
            <a:ext cx="188241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46" y="1414747"/>
            <a:ext cx="2163936" cy="14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2386453" y="1113318"/>
            <a:ext cx="135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tisíce fotonů</a:t>
            </a:r>
            <a:endParaRPr lang="en-GB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2761434" y="260655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 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814056" y="2575777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1.000.000x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539552" y="4403090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1.000.000.000x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2555776" y="4401070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1.000.000.000.000x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651857" y="4401069"/>
            <a:ext cx="1720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1.000.000.000.000.000x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6750801" y="4411682"/>
            <a:ext cx="1997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1.000.000.000.000.000.000x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045349" y="261817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</a:t>
            </a:r>
            <a:endParaRPr lang="en-GB" sz="1200" b="1">
              <a:solidFill>
                <a:schemeClr val="bg1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43192" y="1103486"/>
            <a:ext cx="168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j</a:t>
            </a:r>
            <a:r>
              <a:rPr lang="cs-CZ" smtClean="0"/>
              <a:t>ednotky fotonů</a:t>
            </a:r>
            <a:endParaRPr lang="en-GB"/>
          </a:p>
        </p:txBody>
      </p:sp>
      <p:sp>
        <p:nvSpPr>
          <p:cNvPr id="26" name="TextovéPole 25"/>
          <p:cNvSpPr txBox="1"/>
          <p:nvPr/>
        </p:nvSpPr>
        <p:spPr>
          <a:xfrm>
            <a:off x="395536" y="620688"/>
            <a:ext cx="533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0" smtClean="0"/>
              <a:t>Kolik biofotonů je vyzařováno biologickým systémem?</a:t>
            </a: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8600653" cy="19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809" y="1428159"/>
            <a:ext cx="2154356" cy="142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ovéPole 29"/>
          <p:cNvSpPr txBox="1"/>
          <p:nvPr/>
        </p:nvSpPr>
        <p:spPr>
          <a:xfrm>
            <a:off x="6963882" y="1055247"/>
            <a:ext cx="129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c</a:t>
            </a:r>
            <a:r>
              <a:rPr lang="cs-CZ" smtClean="0"/>
              <a:t>itlivost oka</a:t>
            </a:r>
            <a:endParaRPr lang="en-GB" smtClean="0"/>
          </a:p>
        </p:txBody>
      </p:sp>
      <p:sp>
        <p:nvSpPr>
          <p:cNvPr id="38" name="TextovéPole 37"/>
          <p:cNvSpPr txBox="1"/>
          <p:nvPr/>
        </p:nvSpPr>
        <p:spPr>
          <a:xfrm>
            <a:off x="7166780" y="2573623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smtClean="0">
                <a:solidFill>
                  <a:schemeClr val="bg1"/>
                </a:solidFill>
              </a:rPr>
              <a:t>10.000.000x</a:t>
            </a:r>
            <a:endParaRPr lang="en-GB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Spektrum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620688"/>
            <a:ext cx="624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0" smtClean="0"/>
              <a:t>Jakou barvu mají biofotony vyzařováné biologickým systémem?</a:t>
            </a:r>
            <a:endParaRPr lang="en-GB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5386363" cy="432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272252" y="6237312"/>
            <a:ext cx="56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fotony jsou vyzařovány ve spektrální oblasti 350-1300 nm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320912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2. Měření biofotonů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824536" cy="357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5536" y="724054"/>
            <a:ext cx="214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0" smtClean="0"/>
              <a:t>Jak měřit biofotony?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Fotonásobič</a:t>
            </a:r>
            <a:endParaRPr lang="en-GB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19" y="3645024"/>
            <a:ext cx="649512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942576" y="4170346"/>
            <a:ext cx="1397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/>
              <a:t>Encyklopedie </a:t>
            </a:r>
            <a:r>
              <a:rPr lang="en-GB" sz="1200" smtClean="0"/>
              <a:t>fyziky</a:t>
            </a:r>
            <a:endParaRPr lang="en-GB" sz="1200"/>
          </a:p>
        </p:txBody>
      </p:sp>
      <p:pic>
        <p:nvPicPr>
          <p:cNvPr id="4102" name="Picture 6" descr="VÃ½sledek obrÃ¡zku pro fotoelektrickÃ½ j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2" y="1278052"/>
            <a:ext cx="2413171" cy="17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41819" y="3181618"/>
            <a:ext cx="511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fotonásobič </a:t>
            </a:r>
            <a:r>
              <a:rPr lang="cs-CZ" smtClean="0">
                <a:sym typeface="Symbol"/>
              </a:rPr>
              <a:t></a:t>
            </a:r>
            <a:r>
              <a:rPr lang="cs-CZ" smtClean="0"/>
              <a:t> přeměnuje světlo na </a:t>
            </a:r>
            <a:r>
              <a:rPr lang="en-GB" smtClean="0"/>
              <a:t>elektrický </a:t>
            </a:r>
            <a:r>
              <a:rPr lang="en-GB"/>
              <a:t>proud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7544" y="836712"/>
            <a:ext cx="785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f</a:t>
            </a:r>
            <a:r>
              <a:rPr lang="cs-CZ" smtClean="0"/>
              <a:t>otoelektrický jev </a:t>
            </a:r>
            <a:r>
              <a:rPr lang="cs-CZ" smtClean="0">
                <a:sym typeface="Symbol"/>
              </a:rPr>
              <a:t></a:t>
            </a:r>
            <a:r>
              <a:rPr lang="cs-CZ" smtClean="0"/>
              <a:t> dopadem fotonu na povrch kovu dojde k uvolněné elektronu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27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940163" cy="383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3. Využití biofotonů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5536" y="724054"/>
            <a:ext cx="2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0" smtClean="0"/>
              <a:t>K čemu lze biofotony využít?</a:t>
            </a:r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1115616" y="1772816"/>
            <a:ext cx="129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zemědelství</a:t>
            </a:r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2771800" y="1784172"/>
            <a:ext cx="138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dermatologii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284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855688" y="1052736"/>
            <a:ext cx="2700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/>
              <a:t>Mechanické poranění rostliny</a:t>
            </a:r>
            <a:endParaRPr lang="cs-CZ" sz="1600" b="1"/>
          </a:p>
        </p:txBody>
      </p:sp>
      <p:sp>
        <p:nvSpPr>
          <p:cNvPr id="19" name="Nadpis 18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Použití biofotonů v zemědelství</a:t>
            </a:r>
            <a:endParaRPr lang="en-US" smtClean="0">
              <a:effectLst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5890"/>
            <a:ext cx="68675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1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1079557" y="1052736"/>
            <a:ext cx="3599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/>
              <a:t>Vystavení rostliny působení UVA záření</a:t>
            </a:r>
            <a:endParaRPr lang="cs-CZ" sz="1600" b="1"/>
          </a:p>
        </p:txBody>
      </p:sp>
      <p:sp>
        <p:nvSpPr>
          <p:cNvPr id="19" name="Nadpis 18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Použití biofotonů v zemědelství</a:t>
            </a:r>
            <a:endParaRPr lang="en-US" smtClean="0">
              <a:effectLst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1640"/>
            <a:ext cx="7543405" cy="517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320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8" y="2603130"/>
            <a:ext cx="4409884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66" y="2603131"/>
            <a:ext cx="4354509" cy="198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220072" y="4573718"/>
            <a:ext cx="37946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i="1"/>
              <a:t>Journal of Biomedical Optics</a:t>
            </a:r>
            <a:r>
              <a:rPr lang="cs-CZ" sz="1200" i="1"/>
              <a:t> (2012)</a:t>
            </a:r>
            <a:r>
              <a:rPr lang="en-US" sz="1200" i="1"/>
              <a:t> 17(8), 085004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32470" y="2258429"/>
            <a:ext cx="219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/>
              <a:t>Vliv UV-A záření na kůži</a:t>
            </a:r>
            <a:endParaRPr lang="en-GB" sz="1600" b="1"/>
          </a:p>
        </p:txBody>
      </p:sp>
      <p:sp>
        <p:nvSpPr>
          <p:cNvPr id="19" name="Nadpis 18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Použití biofotonů v dermatologii</a:t>
            </a:r>
            <a:endParaRPr lang="en-US" smtClean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8" y="4922725"/>
            <a:ext cx="885444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55766" y="4590700"/>
            <a:ext cx="2276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smtClean="0"/>
              <a:t>Vliv antioxidantů na kůži</a:t>
            </a:r>
            <a:endParaRPr lang="en-GB" sz="1600" b="1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13346" y="6608385"/>
            <a:ext cx="37444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i="1"/>
              <a:t>Journal of Biomedical </a:t>
            </a:r>
            <a:r>
              <a:rPr lang="en-US" sz="1200" i="1" smtClean="0"/>
              <a:t>Optics</a:t>
            </a:r>
            <a:r>
              <a:rPr lang="cs-CZ" sz="1200" i="1" smtClean="0"/>
              <a:t> (2011)</a:t>
            </a:r>
            <a:r>
              <a:rPr lang="en-US" sz="1200" i="1" smtClean="0"/>
              <a:t> </a:t>
            </a:r>
            <a:r>
              <a:rPr lang="en-US" sz="1200" i="1"/>
              <a:t>16(9), 096005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15" y="68463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46" y="684631"/>
            <a:ext cx="82312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34" y="1079919"/>
            <a:ext cx="16859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72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957808" y="1052736"/>
            <a:ext cx="3713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/>
              <a:t>nádorové buňky transplantované do myší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idx="4294967295"/>
          </p:nvPr>
        </p:nvSpPr>
        <p:spPr>
          <a:xfrm>
            <a:off x="457200" y="116632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Použití biofotonů v medicíně</a:t>
            </a:r>
            <a:endParaRPr lang="en-US" smtClean="0">
              <a:effectLst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6"/>
          <a:stretch>
            <a:fillRect/>
          </a:stretch>
        </p:blipFill>
        <p:spPr bwMode="auto">
          <a:xfrm>
            <a:off x="929208" y="1556792"/>
            <a:ext cx="7315200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597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731" y="116632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4. Fyziologický význam biofotonů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25866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91924" y="3108208"/>
            <a:ext cx="1066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Proglobal.cz</a:t>
            </a:r>
            <a:endParaRPr lang="en-GB" sz="1400"/>
          </a:p>
        </p:txBody>
      </p:sp>
      <p:sp>
        <p:nvSpPr>
          <p:cNvPr id="5" name="TextovéPole 4"/>
          <p:cNvSpPr txBox="1"/>
          <p:nvPr/>
        </p:nvSpPr>
        <p:spPr>
          <a:xfrm>
            <a:off x="2555776" y="3861048"/>
            <a:ext cx="431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Mohou buňky komunikovat pomocí světla ?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82383" y="3779748"/>
            <a:ext cx="649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b</a:t>
            </a:r>
            <a:r>
              <a:rPr lang="en-US" b="1" smtClean="0"/>
              <a:t>iofoton</a:t>
            </a:r>
            <a:r>
              <a:rPr lang="cs-CZ" b="1" smtClean="0"/>
              <a:t> = bio + </a:t>
            </a:r>
            <a:r>
              <a:rPr lang="cs-CZ" b="1"/>
              <a:t>foton </a:t>
            </a:r>
            <a:r>
              <a:rPr lang="cs-CZ" b="1" smtClean="0"/>
              <a:t> </a:t>
            </a:r>
            <a:r>
              <a:rPr lang="cs-CZ" b="1" smtClean="0">
                <a:sym typeface="Symbol"/>
              </a:rPr>
              <a:t></a:t>
            </a:r>
            <a:r>
              <a:rPr lang="cs-CZ" b="1" smtClean="0"/>
              <a:t> fotony </a:t>
            </a:r>
            <a:r>
              <a:rPr lang="cs-CZ" b="1"/>
              <a:t>vyzařované biologickými systémy</a:t>
            </a:r>
            <a:endParaRPr lang="en-GB" b="1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000" b="1" smtClean="0">
                <a:latin typeface="Arial" charset="0"/>
              </a:rPr>
              <a:t>1. Definice biofotonů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724054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noProof="0" smtClean="0"/>
              <a:t>Co jsou biofotony?</a:t>
            </a:r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921" y="1268760"/>
            <a:ext cx="2794075" cy="18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516216" y="2837427"/>
            <a:ext cx="1681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solidFill>
                  <a:schemeClr val="bg1"/>
                </a:solidFill>
              </a:rPr>
              <a:t>softlandingsuruguay.org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51720" y="3284984"/>
            <a:ext cx="11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bio =</a:t>
            </a:r>
            <a:r>
              <a:rPr lang="en-US" smtClean="0"/>
              <a:t> život</a:t>
            </a:r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5988032" y="3284984"/>
            <a:ext cx="146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foton =</a:t>
            </a:r>
            <a:r>
              <a:rPr lang="en-US" smtClean="0"/>
              <a:t> </a:t>
            </a:r>
            <a:r>
              <a:rPr lang="cs-CZ" smtClean="0"/>
              <a:t>světlo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10" y="1276921"/>
            <a:ext cx="2705100" cy="18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5" y="4653136"/>
            <a:ext cx="8784976" cy="146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967795" y="6212886"/>
            <a:ext cx="3150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1100" smtClean="0"/>
              <a:t>Prasad and Pospíšil (2013) </a:t>
            </a:r>
            <a:r>
              <a:rPr lang="en-US" sz="1100" i="1" smtClean="0"/>
              <a:t>Scientific </a:t>
            </a:r>
            <a:r>
              <a:rPr lang="en-US" sz="1100" i="1"/>
              <a:t>Reports </a:t>
            </a:r>
            <a:r>
              <a:rPr lang="cs-CZ" sz="1100" i="1" smtClean="0"/>
              <a:t>3</a:t>
            </a:r>
            <a:r>
              <a:rPr lang="en-US" sz="1100" i="1" smtClean="0"/>
              <a:t>, 1211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17978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731" y="116632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Komunikace mezi buňkami s rychlostí světla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6" y="3343313"/>
            <a:ext cx="1203518" cy="117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714875"/>
            <a:ext cx="1882477" cy="18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4" y="1532424"/>
            <a:ext cx="1419621" cy="138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50479" y="1916832"/>
            <a:ext cx="464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</a:t>
            </a:r>
            <a:r>
              <a:rPr lang="cs-CZ" smtClean="0"/>
              <a:t>ignální molekuly </a:t>
            </a:r>
            <a:r>
              <a:rPr lang="cs-CZ" smtClean="0">
                <a:sym typeface="Symbol"/>
              </a:rPr>
              <a:t></a:t>
            </a:r>
            <a:r>
              <a:rPr lang="cs-CZ" smtClean="0"/>
              <a:t> pomalý přenos infromace  </a:t>
            </a:r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2202879" y="3558736"/>
            <a:ext cx="441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n</a:t>
            </a:r>
            <a:r>
              <a:rPr lang="cs-CZ" smtClean="0"/>
              <a:t>ervové vzruchy </a:t>
            </a:r>
            <a:r>
              <a:rPr lang="cs-CZ" smtClean="0">
                <a:sym typeface="Symbol"/>
              </a:rPr>
              <a:t></a:t>
            </a:r>
            <a:r>
              <a:rPr lang="cs-CZ" smtClean="0"/>
              <a:t> rychlý přenos infromace  </a:t>
            </a:r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2332351" y="5286781"/>
            <a:ext cx="470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biofotony </a:t>
            </a:r>
            <a:r>
              <a:rPr lang="cs-CZ" smtClean="0">
                <a:sym typeface="Symbol"/>
              </a:rPr>
              <a:t></a:t>
            </a:r>
            <a:r>
              <a:rPr lang="cs-CZ" smtClean="0"/>
              <a:t> přenos infromace s rychlostí světla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29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Komunikace mezi buňkami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14413"/>
            <a:ext cx="7010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528739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3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Komunikace mezi živými organismy ?</a:t>
            </a:r>
            <a:endParaRPr lang="en-US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48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87824" y="1196752"/>
            <a:ext cx="2618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Děkuji za pozornost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7793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8" y="1412776"/>
            <a:ext cx="8433683" cy="211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2252" y="6372036"/>
            <a:ext cx="759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fotony vyzařované biologickými systémy, které vznikají při </a:t>
            </a:r>
            <a:r>
              <a:rPr lang="cs-CZ" b="1" u="sng" smtClean="0"/>
              <a:t>oxidaci biomolekul  </a:t>
            </a:r>
            <a:endParaRPr lang="en-GB" b="1" u="sng"/>
          </a:p>
        </p:txBody>
      </p:sp>
      <p:sp>
        <p:nvSpPr>
          <p:cNvPr id="6" name="Nadpis 12"/>
          <p:cNvSpPr>
            <a:spLocks noGrp="1"/>
          </p:cNvSpPr>
          <p:nvPr>
            <p:ph type="title" idx="4294967295"/>
          </p:nvPr>
        </p:nvSpPr>
        <p:spPr>
          <a:xfrm>
            <a:off x="423829" y="116632"/>
            <a:ext cx="8229600" cy="401355"/>
          </a:xfrm>
        </p:spPr>
        <p:txBody>
          <a:bodyPr>
            <a:normAutofit/>
          </a:bodyPr>
          <a:lstStyle/>
          <a:p>
            <a:r>
              <a:rPr lang="cs-CZ" sz="2000" b="1" kern="1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Biofotony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493187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ym typeface="Symbol"/>
              </a:rPr>
              <a:t> </a:t>
            </a:r>
            <a:r>
              <a:rPr lang="cs-CZ" smtClean="0"/>
              <a:t>s</a:t>
            </a:r>
            <a:r>
              <a:rPr lang="en-GB" smtClean="0"/>
              <a:t>větlo </a:t>
            </a:r>
            <a:r>
              <a:rPr lang="cs-CZ" smtClean="0"/>
              <a:t>vzniká </a:t>
            </a:r>
            <a:r>
              <a:rPr lang="en-GB" smtClean="0"/>
              <a:t>oxidac</a:t>
            </a:r>
            <a:r>
              <a:rPr lang="cs-CZ" smtClean="0"/>
              <a:t>í</a:t>
            </a:r>
            <a:r>
              <a:rPr lang="en-GB" smtClean="0"/>
              <a:t> </a:t>
            </a:r>
            <a:r>
              <a:rPr lang="cs-CZ" smtClean="0"/>
              <a:t>biomolekul</a:t>
            </a:r>
          </a:p>
          <a:p>
            <a:r>
              <a:rPr lang="en-GB" smtClean="0">
                <a:sym typeface="Symbol"/>
              </a:rPr>
              <a:t></a:t>
            </a:r>
            <a:r>
              <a:rPr lang="cs-CZ" smtClean="0">
                <a:sym typeface="Symbol"/>
              </a:rPr>
              <a:t> není vidět pohým okem  </a:t>
            </a:r>
            <a:endParaRPr lang="en-GB"/>
          </a:p>
        </p:txBody>
      </p:sp>
      <p:sp>
        <p:nvSpPr>
          <p:cNvPr id="8" name="TextovéPole 7"/>
          <p:cNvSpPr txBox="1"/>
          <p:nvPr/>
        </p:nvSpPr>
        <p:spPr>
          <a:xfrm>
            <a:off x="414282" y="4437112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biomolekuly</a:t>
            </a:r>
            <a:endParaRPr lang="en-GB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1750161" y="4621778"/>
            <a:ext cx="157974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723571" y="4149080"/>
            <a:ext cx="14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v</a:t>
            </a:r>
            <a:r>
              <a:rPr lang="cs-CZ" smtClean="0"/>
              <a:t>olné radikály</a:t>
            </a:r>
            <a:endParaRPr lang="en-GB"/>
          </a:p>
        </p:txBody>
      </p:sp>
      <p:sp>
        <p:nvSpPr>
          <p:cNvPr id="11" name="TextovéPole 10"/>
          <p:cNvSpPr txBox="1"/>
          <p:nvPr/>
        </p:nvSpPr>
        <p:spPr>
          <a:xfrm>
            <a:off x="3411415" y="4444192"/>
            <a:ext cx="317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o</a:t>
            </a:r>
            <a:r>
              <a:rPr lang="cs-CZ" smtClean="0"/>
              <a:t>xidované biomolekuly + světlo </a:t>
            </a:r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323528" y="620688"/>
            <a:ext cx="685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>
                <a:sym typeface="Symbol"/>
              </a:rPr>
              <a:t>o</a:t>
            </a:r>
            <a:r>
              <a:rPr lang="cs-CZ" b="1" smtClean="0">
                <a:sym typeface="Symbol"/>
              </a:rPr>
              <a:t>xidatibní metabolické proces  všechny živé organismy </a:t>
            </a:r>
            <a:r>
              <a:rPr lang="cs-CZ" b="1">
                <a:sym typeface="Symbol"/>
              </a:rPr>
              <a:t> </a:t>
            </a:r>
            <a:r>
              <a:rPr lang="cs-CZ" b="1" smtClean="0">
                <a:sym typeface="Symbol"/>
              </a:rPr>
              <a:t>b</a:t>
            </a:r>
            <a:r>
              <a:rPr lang="cs-CZ" b="1" smtClean="0"/>
              <a:t>iofotony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2675168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2"/>
          <p:cNvSpPr>
            <a:spLocks noGrp="1"/>
          </p:cNvSpPr>
          <p:nvPr>
            <p:ph type="title" idx="4294967295"/>
          </p:nvPr>
        </p:nvSpPr>
        <p:spPr>
          <a:xfrm>
            <a:off x="423829" y="116632"/>
            <a:ext cx="8229600" cy="401355"/>
          </a:xfrm>
        </p:spPr>
        <p:txBody>
          <a:bodyPr>
            <a:normAutofit/>
          </a:bodyPr>
          <a:lstStyle/>
          <a:p>
            <a:r>
              <a:rPr lang="cs-CZ" sz="2000" b="1" kern="1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Biofotony lidského těla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91724"/>
            <a:ext cx="4320480" cy="361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6660232" y="6287846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smtClean="0"/>
              <a:t>Wijk et al. (2006) JPPB-B 83, 69-76</a:t>
            </a:r>
            <a:endParaRPr lang="en-GB" sz="1100" i="1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8" y="764704"/>
            <a:ext cx="368313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71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13121"/>
            <a:ext cx="457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620688"/>
            <a:ext cx="658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ym typeface="Symbol"/>
              </a:rPr>
              <a:t>světélkování </a:t>
            </a:r>
            <a:r>
              <a:rPr lang="cs-CZ" b="1">
                <a:sym typeface="Symbol"/>
              </a:rPr>
              <a:t>některých organismů </a:t>
            </a:r>
            <a:r>
              <a:rPr lang="cs-CZ" b="1" smtClean="0">
                <a:sym typeface="Symbol"/>
              </a:rPr>
              <a:t> </a:t>
            </a:r>
            <a:r>
              <a:rPr lang="cs-CZ" b="1">
                <a:sym typeface="Symbol"/>
              </a:rPr>
              <a:t>světlušky  </a:t>
            </a:r>
            <a:r>
              <a:rPr lang="cs-CZ" b="1" smtClean="0">
                <a:sym typeface="Symbol"/>
              </a:rPr>
              <a:t>b</a:t>
            </a:r>
            <a:r>
              <a:rPr lang="cs-CZ" b="1" smtClean="0"/>
              <a:t>ioluminescence</a:t>
            </a:r>
            <a:endParaRPr lang="en-GB" b="1"/>
          </a:p>
        </p:txBody>
      </p:sp>
      <p:sp>
        <p:nvSpPr>
          <p:cNvPr id="5" name="TextovéPole 4"/>
          <p:cNvSpPr txBox="1"/>
          <p:nvPr/>
        </p:nvSpPr>
        <p:spPr>
          <a:xfrm>
            <a:off x="3823217" y="4376137"/>
            <a:ext cx="1153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telegraph.co.uk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53639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ym typeface="Symbol"/>
              </a:rPr>
              <a:t> </a:t>
            </a:r>
            <a:r>
              <a:rPr lang="cs-CZ" smtClean="0"/>
              <a:t>s</a:t>
            </a:r>
            <a:r>
              <a:rPr lang="en-GB" smtClean="0"/>
              <a:t>větlo </a:t>
            </a:r>
            <a:r>
              <a:rPr lang="cs-CZ" smtClean="0"/>
              <a:t>vzniká </a:t>
            </a:r>
            <a:r>
              <a:rPr lang="en-GB" smtClean="0"/>
              <a:t>oxidac</a:t>
            </a:r>
            <a:r>
              <a:rPr lang="cs-CZ" smtClean="0"/>
              <a:t>í</a:t>
            </a:r>
            <a:r>
              <a:rPr lang="en-GB" smtClean="0"/>
              <a:t> </a:t>
            </a:r>
            <a:r>
              <a:rPr lang="en-GB"/>
              <a:t>luciferinu </a:t>
            </a:r>
            <a:r>
              <a:rPr lang="cs-CZ" smtClean="0"/>
              <a:t>v </a:t>
            </a:r>
            <a:r>
              <a:rPr lang="en-GB" smtClean="0"/>
              <a:t>přítomnosti </a:t>
            </a:r>
            <a:r>
              <a:rPr lang="en-GB"/>
              <a:t>enzymu </a:t>
            </a:r>
            <a:r>
              <a:rPr lang="en-GB" smtClean="0"/>
              <a:t>luciferázy</a:t>
            </a:r>
            <a:endParaRPr lang="cs-CZ" smtClean="0"/>
          </a:p>
          <a:p>
            <a:r>
              <a:rPr lang="en-GB" smtClean="0">
                <a:sym typeface="Symbol"/>
              </a:rPr>
              <a:t></a:t>
            </a:r>
            <a:r>
              <a:rPr lang="cs-CZ" smtClean="0">
                <a:sym typeface="Symbol"/>
              </a:rPr>
              <a:t> je vidět pohým okem </a:t>
            </a:r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35" y="1513121"/>
            <a:ext cx="20002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1017879"/>
            <a:ext cx="387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</a:t>
            </a:r>
            <a:r>
              <a:rPr lang="cs-CZ" smtClean="0"/>
              <a:t>amci světlušek lákají samičky na světlo</a:t>
            </a:r>
            <a:endParaRPr lang="en-GB"/>
          </a:p>
        </p:txBody>
      </p:sp>
      <p:sp>
        <p:nvSpPr>
          <p:cNvPr id="9" name="TextovéPole 8"/>
          <p:cNvSpPr txBox="1"/>
          <p:nvPr/>
        </p:nvSpPr>
        <p:spPr>
          <a:xfrm>
            <a:off x="6016734" y="3641510"/>
            <a:ext cx="1435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/>
              <a:t>National geographic</a:t>
            </a:r>
            <a:endParaRPr lang="en-GB" sz="1200"/>
          </a:p>
        </p:txBody>
      </p:sp>
      <p:sp>
        <p:nvSpPr>
          <p:cNvPr id="7" name="TextovéPole 6"/>
          <p:cNvSpPr txBox="1"/>
          <p:nvPr/>
        </p:nvSpPr>
        <p:spPr>
          <a:xfrm>
            <a:off x="414282" y="4869160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l</a:t>
            </a:r>
            <a:r>
              <a:rPr lang="cs-CZ" smtClean="0"/>
              <a:t>uciferin + O</a:t>
            </a:r>
            <a:r>
              <a:rPr lang="cs-CZ" baseline="-25000" smtClean="0"/>
              <a:t>2</a:t>
            </a:r>
            <a:r>
              <a:rPr lang="cs-CZ" smtClean="0"/>
              <a:t> </a:t>
            </a:r>
            <a:endParaRPr lang="en-GB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850485" y="5053826"/>
            <a:ext cx="108012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796431" y="4581128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luciferáza</a:t>
            </a:r>
            <a:endParaRPr lang="en-GB"/>
          </a:p>
        </p:txBody>
      </p:sp>
      <p:sp>
        <p:nvSpPr>
          <p:cNvPr id="15" name="TextovéPole 14"/>
          <p:cNvSpPr txBox="1"/>
          <p:nvPr/>
        </p:nvSpPr>
        <p:spPr>
          <a:xfrm>
            <a:off x="3012110" y="4876240"/>
            <a:ext cx="20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oxyluciferin + světlo </a:t>
            </a:r>
            <a:endParaRPr lang="en-GB"/>
          </a:p>
        </p:txBody>
      </p:sp>
      <p:sp>
        <p:nvSpPr>
          <p:cNvPr id="13" name="Nadpis 12"/>
          <p:cNvSpPr>
            <a:spLocks noGrp="1"/>
          </p:cNvSpPr>
          <p:nvPr>
            <p:ph type="title" idx="4294967295"/>
          </p:nvPr>
        </p:nvSpPr>
        <p:spPr>
          <a:xfrm>
            <a:off x="423829" y="147325"/>
            <a:ext cx="8229600" cy="401355"/>
          </a:xfrm>
        </p:spPr>
        <p:txBody>
          <a:bodyPr>
            <a:normAutofit/>
          </a:bodyPr>
          <a:lstStyle/>
          <a:p>
            <a:r>
              <a:rPr lang="cs-CZ" sz="2000" b="1" kern="1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Bioluminescence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4618" y="6156012"/>
            <a:ext cx="543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ym typeface="Symbol"/>
              </a:rPr>
              <a:t> </a:t>
            </a:r>
            <a:r>
              <a:rPr lang="cs-CZ" b="1" smtClean="0">
                <a:sym typeface="Symbol"/>
              </a:rPr>
              <a:t>b</a:t>
            </a:r>
            <a:r>
              <a:rPr lang="cs-CZ" b="1" smtClean="0">
                <a:solidFill>
                  <a:srgbClr val="000000"/>
                </a:solidFill>
                <a:cs typeface="Arial" panose="020B0604020202020204" pitchFamily="34" charset="0"/>
              </a:rPr>
              <a:t>iofotony </a:t>
            </a:r>
            <a:r>
              <a:rPr lang="cs-CZ" b="1">
                <a:solidFill>
                  <a:srgbClr val="000000"/>
                </a:solidFill>
                <a:cs typeface="Arial" panose="020B0604020202020204" pitchFamily="34" charset="0"/>
              </a:rPr>
              <a:t>nejsou </a:t>
            </a:r>
            <a:r>
              <a:rPr lang="cs-CZ" b="1">
                <a:cs typeface="Arial" panose="020B0604020202020204" pitchFamily="34" charset="0"/>
                <a:sym typeface="Symbol"/>
              </a:rPr>
              <a:t>světélkování některých organismů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7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175024"/>
            <a:ext cx="4968551" cy="262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8594" y="6165304"/>
            <a:ext cx="8857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ym typeface="Symbol"/>
              </a:rPr>
              <a:t> </a:t>
            </a:r>
            <a:r>
              <a:rPr lang="cs-CZ" b="1" smtClean="0">
                <a:sym typeface="Symbol"/>
              </a:rPr>
              <a:t>b</a:t>
            </a:r>
            <a:r>
              <a:rPr lang="cs-CZ" b="1">
                <a:solidFill>
                  <a:srgbClr val="000000"/>
                </a:solidFill>
                <a:cs typeface="Arial" panose="020B0604020202020204" pitchFamily="34" charset="0"/>
              </a:rPr>
              <a:t>iofotony </a:t>
            </a:r>
            <a:r>
              <a:rPr lang="cs-CZ" b="1" smtClean="0">
                <a:solidFill>
                  <a:srgbClr val="000000"/>
                </a:solidFill>
                <a:cs typeface="Arial" panose="020B0604020202020204" pitchFamily="34" charset="0"/>
              </a:rPr>
              <a:t>nejsou tepelným zářením v důsledky vibracím atomů </a:t>
            </a:r>
            <a:endParaRPr lang="en-GB"/>
          </a:p>
        </p:txBody>
      </p:sp>
      <p:sp>
        <p:nvSpPr>
          <p:cNvPr id="5" name="TextovéPole 4"/>
          <p:cNvSpPr txBox="1"/>
          <p:nvPr/>
        </p:nvSpPr>
        <p:spPr>
          <a:xfrm>
            <a:off x="3330925" y="4490324"/>
            <a:ext cx="1998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smtClean="0">
                <a:solidFill>
                  <a:schemeClr val="bg1"/>
                </a:solidFill>
              </a:rPr>
              <a:t>e</a:t>
            </a:r>
            <a:r>
              <a:rPr lang="en-GB" sz="1200" smtClean="0">
                <a:solidFill>
                  <a:schemeClr val="bg1"/>
                </a:solidFill>
              </a:rPr>
              <a:t>ncyclopedie </a:t>
            </a:r>
            <a:r>
              <a:rPr lang="en-GB" sz="1200">
                <a:solidFill>
                  <a:schemeClr val="bg1"/>
                </a:solidFill>
              </a:rPr>
              <a:t>environnement</a:t>
            </a:r>
          </a:p>
        </p:txBody>
      </p:sp>
      <p:sp>
        <p:nvSpPr>
          <p:cNvPr id="9" name="Nadpis 12"/>
          <p:cNvSpPr>
            <a:spLocks noGrp="1"/>
          </p:cNvSpPr>
          <p:nvPr>
            <p:ph type="title" idx="4294967295"/>
          </p:nvPr>
        </p:nvSpPr>
        <p:spPr>
          <a:xfrm>
            <a:off x="423829" y="147325"/>
            <a:ext cx="8229600" cy="401355"/>
          </a:xfrm>
        </p:spPr>
        <p:txBody>
          <a:bodyPr>
            <a:normAutofit/>
          </a:bodyPr>
          <a:lstStyle/>
          <a:p>
            <a:r>
              <a:rPr lang="cs-CZ" sz="2000" b="1" kern="120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Tepelné záření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620688"/>
            <a:ext cx="562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>
                <a:sym typeface="Symbol"/>
              </a:rPr>
              <a:t>v</a:t>
            </a:r>
            <a:r>
              <a:rPr lang="cs-CZ" b="1" smtClean="0">
                <a:sym typeface="Symbol"/>
              </a:rPr>
              <a:t>ibrace atomů v molekule  tepelné záření (infračrvené)</a:t>
            </a:r>
            <a:endParaRPr lang="en-GB" b="1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75023"/>
            <a:ext cx="3072236" cy="259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598854" y="445707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plastomacz.cz</a:t>
            </a:r>
          </a:p>
        </p:txBody>
      </p:sp>
    </p:spTree>
    <p:extLst>
      <p:ext uri="{BB962C8B-B14F-4D97-AF65-F5344CB8AC3E}">
        <p14:creationId xmlns:p14="http://schemas.microsoft.com/office/powerpoint/2010/main" val="20257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rtl="0" eaLnBrk="1" latinLnBrk="0" hangingPunct="1"/>
            <a:r>
              <a:rPr lang="cs-CZ" sz="2000" b="1" kern="120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Oxidace biomolekul</a:t>
            </a:r>
            <a:endParaRPr lang="en-US" smtClean="0">
              <a:effectLst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417753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9552" y="1268760"/>
            <a:ext cx="1858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Lipidy</a:t>
            </a:r>
            <a:endParaRPr lang="cs-CZ" smtClean="0"/>
          </a:p>
          <a:p>
            <a:r>
              <a:rPr lang="en-US" smtClean="0"/>
              <a:t>Bílkoviny</a:t>
            </a:r>
            <a:endParaRPr lang="en-US"/>
          </a:p>
          <a:p>
            <a:r>
              <a:rPr lang="en-US"/>
              <a:t>Nukleové kyseliny</a:t>
            </a:r>
          </a:p>
          <a:p>
            <a:r>
              <a:rPr lang="en-US" smtClean="0"/>
              <a:t>Sacharidy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9" y="2924944"/>
            <a:ext cx="1407219" cy="128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noProof="0" smtClean="0">
                <a:latin typeface="Arial" charset="0"/>
                <a:cs typeface="Arial" charset="0"/>
              </a:rPr>
              <a:t>Oxidativ</a:t>
            </a:r>
            <a:r>
              <a:rPr lang="cs-CZ" sz="2000" b="1" noProof="0" smtClean="0">
                <a:latin typeface="Arial" charset="0"/>
                <a:cs typeface="Arial" charset="0"/>
              </a:rPr>
              <a:t>ní</a:t>
            </a:r>
            <a:r>
              <a:rPr lang="en-US" sz="2000" b="1" noProof="0" smtClean="0">
                <a:latin typeface="Arial" charset="0"/>
                <a:cs typeface="Arial" charset="0"/>
              </a:rPr>
              <a:t> proces</a:t>
            </a:r>
            <a:r>
              <a:rPr lang="cs-CZ" sz="2000" b="1" noProof="0" smtClean="0">
                <a:latin typeface="Arial" charset="0"/>
                <a:cs typeface="Arial" charset="0"/>
              </a:rPr>
              <a:t>y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8938" y="620713"/>
            <a:ext cx="88455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smtClean="0"/>
              <a:t>1) metabolic</a:t>
            </a:r>
            <a:r>
              <a:rPr lang="cs-CZ" b="1" smtClean="0"/>
              <a:t>ké</a:t>
            </a:r>
            <a:r>
              <a:rPr lang="en-US" b="1" smtClean="0"/>
              <a:t> oxidativ</a:t>
            </a:r>
            <a:r>
              <a:rPr lang="cs-CZ" b="1" smtClean="0"/>
              <a:t>ní</a:t>
            </a:r>
            <a:r>
              <a:rPr lang="en-US" b="1" smtClean="0"/>
              <a:t> proces</a:t>
            </a:r>
            <a:r>
              <a:rPr lang="cs-CZ" b="1" smtClean="0"/>
              <a:t>y</a:t>
            </a:r>
            <a:r>
              <a:rPr lang="en-US" b="1" smtClean="0"/>
              <a:t>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cs-CZ" smtClean="0">
                <a:sym typeface="Symbol" pitchFamily="18" charset="2"/>
              </a:rPr>
              <a:t>volné radikály produkovány během metabolických reakcí </a:t>
            </a:r>
            <a:endParaRPr lang="en-US" b="1" smtClean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0325"/>
            <a:ext cx="1090524" cy="81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99" y="1570325"/>
            <a:ext cx="1304403" cy="60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4" y="1753131"/>
            <a:ext cx="876425" cy="7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1691680" y="1266588"/>
            <a:ext cx="11104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smtClean="0">
                <a:sym typeface="Symbol" pitchFamily="18" charset="2"/>
              </a:rPr>
              <a:t>chloroplast</a:t>
            </a:r>
            <a:r>
              <a:rPr lang="cs-CZ" sz="1200" b="1" smtClean="0">
                <a:sym typeface="Symbol" pitchFamily="18" charset="2"/>
              </a:rPr>
              <a:t>y</a:t>
            </a:r>
            <a:endParaRPr lang="en-US" sz="1200" b="1">
              <a:sym typeface="Symbol" pitchFamily="18" charset="2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29816" y="1263315"/>
            <a:ext cx="12516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smtClean="0">
                <a:sym typeface="Symbol" pitchFamily="18" charset="2"/>
              </a:rPr>
              <a:t>mitochondri</a:t>
            </a:r>
            <a:r>
              <a:rPr lang="cs-CZ" sz="1200" b="1" smtClean="0">
                <a:sym typeface="Symbol" pitchFamily="18" charset="2"/>
              </a:rPr>
              <a:t>e</a:t>
            </a:r>
            <a:endParaRPr lang="en-US" sz="1200" b="1">
              <a:sym typeface="Symbol" pitchFamily="18" charset="2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3132098" y="1263315"/>
            <a:ext cx="10801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smtClean="0">
                <a:sym typeface="Symbol" pitchFamily="18" charset="2"/>
              </a:rPr>
              <a:t>plasma</a:t>
            </a:r>
            <a:r>
              <a:rPr lang="cs-CZ" sz="1200" b="1" smtClean="0">
                <a:sym typeface="Symbol" pitchFamily="18" charset="2"/>
              </a:rPr>
              <a:t>tická</a:t>
            </a:r>
            <a:r>
              <a:rPr lang="en-US" sz="1200" b="1" smtClean="0">
                <a:sym typeface="Symbol" pitchFamily="18" charset="2"/>
              </a:rPr>
              <a:t> membr</a:t>
            </a:r>
            <a:r>
              <a:rPr lang="cs-CZ" sz="1200" b="1" smtClean="0">
                <a:sym typeface="Symbol" pitchFamily="18" charset="2"/>
              </a:rPr>
              <a:t>ána</a:t>
            </a:r>
            <a:endParaRPr lang="en-US" sz="1200" b="1">
              <a:sym typeface="Symbol" pitchFamily="18" charset="2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370832" y="1254124"/>
            <a:ext cx="1569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200" b="1" smtClean="0">
                <a:sym typeface="Symbol" pitchFamily="18" charset="2"/>
              </a:rPr>
              <a:t>endoplasmatic</a:t>
            </a:r>
            <a:r>
              <a:rPr lang="cs-CZ" sz="1200" b="1" smtClean="0">
                <a:sym typeface="Symbol" pitchFamily="18" charset="2"/>
              </a:rPr>
              <a:t>ké</a:t>
            </a:r>
            <a:endParaRPr lang="en-US" sz="1200" b="1" smtClean="0">
              <a:sym typeface="Symbol" pitchFamily="18" charset="2"/>
            </a:endParaRPr>
          </a:p>
          <a:p>
            <a:pPr algn="ctr" eaLnBrk="1" hangingPunct="1"/>
            <a:r>
              <a:rPr lang="en-US" sz="1200" b="1" smtClean="0">
                <a:sym typeface="Symbol" pitchFamily="18" charset="2"/>
              </a:rPr>
              <a:t>reti</a:t>
            </a:r>
            <a:r>
              <a:rPr lang="cs-CZ" sz="1200" b="1" smtClean="0">
                <a:sym typeface="Symbol" pitchFamily="18" charset="2"/>
              </a:rPr>
              <a:t>k</a:t>
            </a:r>
            <a:r>
              <a:rPr lang="en-US" sz="1200" b="1" smtClean="0">
                <a:sym typeface="Symbol" pitchFamily="18" charset="2"/>
              </a:rPr>
              <a:t>ulum</a:t>
            </a:r>
            <a:endParaRPr lang="en-US" sz="1200" b="1">
              <a:sym typeface="Symbol" pitchFamily="18" charset="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26" y="1753131"/>
            <a:ext cx="865263" cy="5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07504" y="2564904"/>
            <a:ext cx="89289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smtClean="0"/>
              <a:t>2) </a:t>
            </a:r>
            <a:r>
              <a:rPr lang="cs-CZ" b="1" smtClean="0"/>
              <a:t>s</a:t>
            </a:r>
            <a:r>
              <a:rPr lang="en-US" b="1" smtClean="0"/>
              <a:t>tres</a:t>
            </a:r>
            <a:r>
              <a:rPr lang="cs-CZ" b="1" smtClean="0"/>
              <a:t>ové </a:t>
            </a:r>
            <a:r>
              <a:rPr lang="en-US" b="1"/>
              <a:t>oxidativ</a:t>
            </a:r>
            <a:r>
              <a:rPr lang="cs-CZ" b="1"/>
              <a:t>ní</a:t>
            </a:r>
            <a:r>
              <a:rPr lang="en-US" b="1"/>
              <a:t> proces</a:t>
            </a:r>
            <a:r>
              <a:rPr lang="cs-CZ" b="1"/>
              <a:t>y</a:t>
            </a:r>
            <a:r>
              <a:rPr lang="en-US" b="1" smtClean="0"/>
              <a:t>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cs-CZ">
                <a:sym typeface="Symbol" pitchFamily="18" charset="2"/>
              </a:rPr>
              <a:t>volné radikály produkovány během </a:t>
            </a:r>
            <a:r>
              <a:rPr lang="cs-CZ" smtClean="0">
                <a:sym typeface="Symbol" pitchFamily="18" charset="2"/>
              </a:rPr>
              <a:t>stresových </a:t>
            </a:r>
            <a:r>
              <a:rPr lang="cs-CZ">
                <a:sym typeface="Symbol" pitchFamily="18" charset="2"/>
              </a:rPr>
              <a:t>reakcí </a:t>
            </a:r>
            <a:endParaRPr lang="en-US" b="1" smtClean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15772" y="3058537"/>
            <a:ext cx="88207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b="1" smtClean="0"/>
              <a:t>a</a:t>
            </a:r>
            <a:r>
              <a:rPr lang="en-US" b="1" smtClean="0"/>
              <a:t>) abiotic</a:t>
            </a:r>
            <a:r>
              <a:rPr lang="cs-CZ" b="1" smtClean="0"/>
              <a:t>ké</a:t>
            </a:r>
            <a:r>
              <a:rPr lang="en-US" b="1" smtClean="0"/>
              <a:t>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cs-CZ" smtClean="0"/>
              <a:t>chemické a fyzikální stresové faktory </a:t>
            </a:r>
            <a:r>
              <a:rPr lang="en-US" smtClean="0">
                <a:sym typeface="Symbol" pitchFamily="18" charset="2"/>
              </a:rPr>
              <a:t></a:t>
            </a:r>
            <a:r>
              <a:rPr lang="en-US" smtClean="0"/>
              <a:t> </a:t>
            </a:r>
            <a:r>
              <a:rPr lang="en-US" smtClean="0">
                <a:sym typeface="Symbol" pitchFamily="18" charset="2"/>
              </a:rPr>
              <a:t>draught, temperature, high light, nutrition</a:t>
            </a:r>
            <a:r>
              <a:rPr lang="cs-CZ" smtClean="0">
                <a:sym typeface="Symbol" pitchFamily="18" charset="2"/>
              </a:rPr>
              <a:t>,</a:t>
            </a:r>
            <a:endParaRPr lang="cs-CZ" b="1" smtClean="0"/>
          </a:p>
        </p:txBody>
      </p:sp>
      <p:pic>
        <p:nvPicPr>
          <p:cNvPr id="1026" name="Picture 2" descr="http://21stoleti.cz/wp-content/uploads/such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0" y="3397091"/>
            <a:ext cx="1898700" cy="13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assicpressroom.com/daystar/images/hi-res/sun_ray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89" y="3399745"/>
            <a:ext cx="1959073" cy="131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08133" y="4797152"/>
            <a:ext cx="69127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b="1" smtClean="0"/>
              <a:t>b</a:t>
            </a:r>
            <a:r>
              <a:rPr lang="en-US" b="1" smtClean="0"/>
              <a:t>) biotic</a:t>
            </a:r>
            <a:r>
              <a:rPr lang="cs-CZ" b="1" smtClean="0"/>
              <a:t>ké</a:t>
            </a:r>
            <a:r>
              <a:rPr lang="en-US" b="1" smtClean="0"/>
              <a:t>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en-US" smtClean="0"/>
              <a:t>vir</a:t>
            </a:r>
            <a:r>
              <a:rPr lang="cs-CZ" smtClean="0"/>
              <a:t>y</a:t>
            </a:r>
            <a:r>
              <a:rPr lang="en-US" smtClean="0"/>
              <a:t>, ba</a:t>
            </a:r>
            <a:r>
              <a:rPr lang="cs-CZ" smtClean="0"/>
              <a:t>k</a:t>
            </a:r>
            <a:r>
              <a:rPr lang="en-US" smtClean="0"/>
              <a:t>teri</a:t>
            </a:r>
            <a:r>
              <a:rPr lang="cs-CZ" smtClean="0"/>
              <a:t>e</a:t>
            </a:r>
            <a:r>
              <a:rPr lang="en-US" smtClean="0"/>
              <a:t>, </a:t>
            </a:r>
            <a:r>
              <a:rPr lang="cs-CZ" smtClean="0"/>
              <a:t>houby, housenky</a:t>
            </a:r>
            <a:endParaRPr lang="en-US" b="1" smtClean="0"/>
          </a:p>
        </p:txBody>
      </p:sp>
      <p:pic>
        <p:nvPicPr>
          <p:cNvPr id="1030" name="Picture 6" descr="http://www.earthtimes.org/newsimage/antibody-therapy-treat-hendra-virus-humans_20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2" y="5229200"/>
            <a:ext cx="1650628" cy="12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tm.e15.cz/files/imagecache/dust_filerenderer_big/upload/aktuality/housenka_na_listu_jpg_4c56a005b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5301208"/>
            <a:ext cx="2203054" cy="13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.blesk.cz/img/1/full/1168547-img-mraz-zima-snih-stro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63" y="3421576"/>
            <a:ext cx="1906827" cy="12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nextnature.net/wp-content/uploads/2009/10/090723194321-larg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01208"/>
            <a:ext cx="1795850" cy="13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2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131609"/>
            <a:ext cx="3600401" cy="223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01" y="95250"/>
            <a:ext cx="6624637" cy="381000"/>
          </a:xfrm>
        </p:spPr>
        <p:txBody>
          <a:bodyPr>
            <a:noAutofit/>
          </a:bodyPr>
          <a:lstStyle/>
          <a:p>
            <a:pPr eaLnBrk="1" hangingPunct="1"/>
            <a:r>
              <a:rPr lang="cs-CZ" sz="2000" b="1" noProof="0" smtClean="0">
                <a:latin typeface="Arial" charset="0"/>
                <a:cs typeface="Arial" charset="0"/>
              </a:rPr>
              <a:t>Emise fotonů</a:t>
            </a:r>
            <a:endParaRPr lang="en-US" sz="2000" b="1" noProof="0" dirty="0" smtClean="0">
              <a:latin typeface="Arial" charset="0"/>
              <a:cs typeface="Arial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80728"/>
            <a:ext cx="3168352" cy="299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414417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671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475</Words>
  <Application>Microsoft Office PowerPoint</Application>
  <PresentationFormat>Předvádění na obrazovce (4:3)</PresentationFormat>
  <Paragraphs>106</Paragraphs>
  <Slides>23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Biofotony – svícení biologických systémů</vt:lpstr>
      <vt:lpstr>1. Definice biofotonů</vt:lpstr>
      <vt:lpstr>Biofotony</vt:lpstr>
      <vt:lpstr>Biofotony lidského těla</vt:lpstr>
      <vt:lpstr>Bioluminescence</vt:lpstr>
      <vt:lpstr>Tepelné záření</vt:lpstr>
      <vt:lpstr>Oxidace biomolekul</vt:lpstr>
      <vt:lpstr>Oxidativní procesy</vt:lpstr>
      <vt:lpstr>Emise fotonů</vt:lpstr>
      <vt:lpstr>Intenzita</vt:lpstr>
      <vt:lpstr>Spektrum</vt:lpstr>
      <vt:lpstr>2. Měření biofotonů</vt:lpstr>
      <vt:lpstr>Fotonásobič</vt:lpstr>
      <vt:lpstr>3. Využití biofotonů</vt:lpstr>
      <vt:lpstr>Použití biofotonů v zemědelství</vt:lpstr>
      <vt:lpstr>Použití biofotonů v zemědelství</vt:lpstr>
      <vt:lpstr>Použití biofotonů v dermatologii</vt:lpstr>
      <vt:lpstr>Použití biofotonů v medicíně</vt:lpstr>
      <vt:lpstr>4. Fyziologický význam biofotonů</vt:lpstr>
      <vt:lpstr>Komunikace mezi buňkami s rychlostí světla</vt:lpstr>
      <vt:lpstr>Komunikace mezi buňkami</vt:lpstr>
      <vt:lpstr>Komunikace mezi živými organismy ?</vt:lpstr>
      <vt:lpstr>Prezentace aplikace PowerPoint</vt:lpstr>
    </vt:vector>
  </TitlesOfParts>
  <Company>Univerzita Palackého v Olomouci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Doc. RNDr. Pavel Pospíšil, Ph.D.</dc:creator>
  <cp:lastModifiedBy>Doc. RNDr. Pavel Pospíšil, Ph.D.</cp:lastModifiedBy>
  <cp:revision>66</cp:revision>
  <cp:lastPrinted>2019-01-24T15:57:54Z</cp:lastPrinted>
  <dcterms:created xsi:type="dcterms:W3CDTF">2019-01-18T09:30:40Z</dcterms:created>
  <dcterms:modified xsi:type="dcterms:W3CDTF">2019-01-24T16:03:01Z</dcterms:modified>
</cp:coreProperties>
</file>