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33.jpg" ContentType="image/gif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334" r:id="rId4"/>
    <p:sldId id="581" r:id="rId5"/>
    <p:sldId id="569" r:id="rId6"/>
    <p:sldId id="666" r:id="rId7"/>
    <p:sldId id="673" r:id="rId8"/>
    <p:sldId id="682" r:id="rId9"/>
    <p:sldId id="683" r:id="rId10"/>
    <p:sldId id="259" r:id="rId11"/>
    <p:sldId id="672" r:id="rId12"/>
    <p:sldId id="535" r:id="rId13"/>
    <p:sldId id="536" r:id="rId14"/>
    <p:sldId id="372" r:id="rId15"/>
    <p:sldId id="399" r:id="rId16"/>
    <p:sldId id="410" r:id="rId17"/>
    <p:sldId id="258" r:id="rId18"/>
    <p:sldId id="451" r:id="rId19"/>
    <p:sldId id="452" r:id="rId20"/>
    <p:sldId id="458" r:id="rId21"/>
    <p:sldId id="513" r:id="rId22"/>
    <p:sldId id="366" r:id="rId23"/>
    <p:sldId id="373" r:id="rId24"/>
    <p:sldId id="475" r:id="rId25"/>
    <p:sldId id="460" r:id="rId26"/>
    <p:sldId id="461" r:id="rId27"/>
    <p:sldId id="478" r:id="rId28"/>
    <p:sldId id="479" r:id="rId29"/>
    <p:sldId id="316" r:id="rId30"/>
    <p:sldId id="567" r:id="rId31"/>
    <p:sldId id="514" r:id="rId32"/>
    <p:sldId id="560" r:id="rId33"/>
    <p:sldId id="670" r:id="rId34"/>
    <p:sldId id="676" r:id="rId35"/>
    <p:sldId id="431" r:id="rId36"/>
    <p:sldId id="671" r:id="rId37"/>
    <p:sldId id="656" r:id="rId38"/>
    <p:sldId id="657" r:id="rId39"/>
    <p:sldId id="416" r:id="rId40"/>
    <p:sldId id="320" r:id="rId41"/>
    <p:sldId id="303" r:id="rId42"/>
    <p:sldId id="612" r:id="rId43"/>
    <p:sldId id="667" r:id="rId44"/>
    <p:sldId id="668" r:id="rId45"/>
    <p:sldId id="321" r:id="rId46"/>
    <p:sldId id="665" r:id="rId47"/>
    <p:sldId id="679" r:id="rId48"/>
    <p:sldId id="537" r:id="rId49"/>
    <p:sldId id="538" r:id="rId50"/>
    <p:sldId id="685" r:id="rId51"/>
    <p:sldId id="684" r:id="rId52"/>
    <p:sldId id="263" r:id="rId53"/>
    <p:sldId id="267" r:id="rId54"/>
    <p:sldId id="614" r:id="rId55"/>
    <p:sldId id="260" r:id="rId56"/>
    <p:sldId id="264" r:id="rId57"/>
    <p:sldId id="323" r:id="rId58"/>
    <p:sldId id="261" r:id="rId59"/>
    <p:sldId id="262" r:id="rId60"/>
    <p:sldId id="617" r:id="rId61"/>
    <p:sldId id="658" r:id="rId62"/>
    <p:sldId id="643" r:id="rId63"/>
    <p:sldId id="680" r:id="rId64"/>
    <p:sldId id="659" r:id="rId65"/>
    <p:sldId id="660" r:id="rId66"/>
    <p:sldId id="661" r:id="rId67"/>
    <p:sldId id="662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882" autoAdjust="0"/>
    <p:restoredTop sz="86483" autoAdjust="0"/>
  </p:normalViewPr>
  <p:slideViewPr>
    <p:cSldViewPr snapToGrid="0">
      <p:cViewPr varScale="1">
        <p:scale>
          <a:sx n="53" d="100"/>
          <a:sy n="53" d="100"/>
        </p:scale>
        <p:origin x="1412" y="48"/>
      </p:cViewPr>
      <p:guideLst/>
    </p:cSldViewPr>
  </p:slideViewPr>
  <p:outlineViewPr>
    <p:cViewPr>
      <p:scale>
        <a:sx n="33" d="100"/>
        <a:sy n="33" d="100"/>
      </p:scale>
      <p:origin x="0" y="-346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latin typeface="Georgia" panose="02040502050405020303" pitchFamily="18" charset="0"/>
              </a:rPr>
              <a:t>Počet soukromých základních škol v ČR</a:t>
            </a:r>
          </a:p>
        </c:rich>
      </c:tx>
      <c:layout>
        <c:manualLayout>
          <c:xMode val="edge"/>
          <c:yMode val="edge"/>
          <c:x val="0.13876289986912399"/>
          <c:y val="9.230769230769231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List1!$B$2:$B$9</c:f>
              <c:numCache>
                <c:formatCode>General</c:formatCode>
                <c:ptCount val="8"/>
                <c:pt idx="0">
                  <c:v>74</c:v>
                </c:pt>
                <c:pt idx="1">
                  <c:v>78</c:v>
                </c:pt>
                <c:pt idx="2">
                  <c:v>84</c:v>
                </c:pt>
                <c:pt idx="3">
                  <c:v>99</c:v>
                </c:pt>
                <c:pt idx="4">
                  <c:v>118</c:v>
                </c:pt>
                <c:pt idx="5">
                  <c:v>137</c:v>
                </c:pt>
                <c:pt idx="6">
                  <c:v>173</c:v>
                </c:pt>
                <c:pt idx="7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1-41BA-A4FA-7CF92027A06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List1!$C$2:$C$9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9AB1-41BA-A4FA-7CF92027A06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List1!$D$2:$D$9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9AB1-41BA-A4FA-7CF92027A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6305088"/>
        <c:axId val="456305416"/>
        <c:axId val="0"/>
      </c:bar3DChart>
      <c:catAx>
        <c:axId val="45630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6305416"/>
        <c:crosses val="autoZero"/>
        <c:auto val="1"/>
        <c:lblAlgn val="ctr"/>
        <c:lblOffset val="100"/>
        <c:noMultiLvlLbl val="0"/>
      </c:catAx>
      <c:valAx>
        <c:axId val="456305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630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>
                <a:latin typeface="Georgia" panose="02040502050405020303" pitchFamily="18" charset="0"/>
              </a:rPr>
              <a:t>Roční </a:t>
            </a:r>
            <a:r>
              <a:rPr lang="cs-CZ" sz="2000" dirty="0">
                <a:effectLst/>
              </a:rPr>
              <a:t>školné</a:t>
            </a:r>
            <a:endParaRPr lang="en-US" dirty="0">
              <a:latin typeface="Georgia" panose="02040502050405020303" pitchFamily="18" charset="0"/>
            </a:endParaRPr>
          </a:p>
        </c:rich>
      </c:tx>
      <c:layout>
        <c:manualLayout>
          <c:xMode val="edge"/>
          <c:yMode val="edge"/>
          <c:x val="0.30546400703879584"/>
          <c:y val="2.6990541834064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Školné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C-4485-BD9D-426E8EEEF9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C-4485-BD9D-426E8EEEF9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C-4485-BD9D-426E8EEEF9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C-4485-BD9D-426E8EEEF9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do 25</c:v>
                </c:pt>
                <c:pt idx="1">
                  <c:v> 25-50</c:v>
                </c:pt>
                <c:pt idx="2">
                  <c:v>50-100</c:v>
                </c:pt>
                <c:pt idx="3">
                  <c:v>nad 100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58</c:v>
                </c:pt>
                <c:pt idx="1">
                  <c:v>27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4-4746-804F-4832F2A67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>
                <a:latin typeface="Georgia" panose="02040502050405020303" pitchFamily="18" charset="0"/>
              </a:rPr>
              <a:t>Počty dětí v domácím vzdělávání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38480778138027"/>
          <c:y val="0.19245405847339681"/>
          <c:w val="0.76960592952765239"/>
          <c:h val="0.718618044380802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List1!$A$2:$A$9</c:f>
              <c:numCache>
                <c:formatCode>General</c:formatCode>
                <c:ptCount val="8"/>
                <c:pt idx="0">
                  <c:v>2001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List1!$B$2:$B$9</c:f>
              <c:numCache>
                <c:formatCode>General</c:formatCode>
                <c:ptCount val="8"/>
                <c:pt idx="0">
                  <c:v>481</c:v>
                </c:pt>
                <c:pt idx="1">
                  <c:v>553</c:v>
                </c:pt>
                <c:pt idx="2">
                  <c:v>629</c:v>
                </c:pt>
                <c:pt idx="3">
                  <c:v>832</c:v>
                </c:pt>
                <c:pt idx="4">
                  <c:v>1038</c:v>
                </c:pt>
                <c:pt idx="5">
                  <c:v>2067</c:v>
                </c:pt>
                <c:pt idx="6">
                  <c:v>2339</c:v>
                </c:pt>
                <c:pt idx="7">
                  <c:v>2591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A9-4145-8BF9-E01EEE1D7B4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List1!$A$2:$A$9</c:f>
              <c:numCache>
                <c:formatCode>General</c:formatCode>
                <c:ptCount val="8"/>
                <c:pt idx="0">
                  <c:v>2001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List1!$C$2:$C$9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EBA9-4145-8BF9-E01EEE1D7B4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Sloupec2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List1!$A$2:$A$9</c:f>
              <c:numCache>
                <c:formatCode>General</c:formatCode>
                <c:ptCount val="8"/>
                <c:pt idx="0">
                  <c:v>2001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List1!$D$2:$D$9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EBA9-4145-8BF9-E01EEE1D7B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454237360"/>
        <c:axId val="454237688"/>
        <c:axId val="0"/>
      </c:bar3DChart>
      <c:catAx>
        <c:axId val="45423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4237688"/>
        <c:crosses val="autoZero"/>
        <c:auto val="1"/>
        <c:lblAlgn val="ctr"/>
        <c:lblOffset val="100"/>
        <c:noMultiLvlLbl val="0"/>
      </c:catAx>
      <c:valAx>
        <c:axId val="454237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423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C1819-9BD9-4AC6-ABC4-5EBE22B229C1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9F8CE-D101-4C22-832D-E24A9ABAD2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26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2C8614-6FAE-4ABF-B585-1F60A608B600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5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A01ABD-566D-40B4-BD99-157260DF8077}" type="slidenum">
              <a:rPr lang="cs-CZ"/>
              <a:pPr/>
              <a:t>23</a:t>
            </a:fld>
            <a:endParaRPr lang="cs-CZ"/>
          </a:p>
        </p:txBody>
      </p:sp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86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69F1B66-093F-445B-AFE2-9506E9C61D07}" type="slidenum">
              <a:rPr lang="cs-CZ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4432D-B5AB-42BB-BCAF-E6CE84407DB4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9C25E-738B-4E99-91B2-4B96CA2DC64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327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ovéPole 2"/>
          <p:cNvSpPr txBox="1"/>
          <p:nvPr/>
        </p:nvSpPr>
        <p:spPr>
          <a:xfrm>
            <a:off x="685177" y="4343322"/>
            <a:ext cx="5486962" cy="411518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41030" rIns="78903" bIns="4103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spcBef>
                <a:spcPts val="393"/>
              </a:spcBef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</a:pPr>
            <a:endParaRPr lang="cs-CZ" sz="1100" dirty="0">
              <a:solidFill>
                <a:srgbClr val="000000"/>
              </a:solidFill>
              <a:latin typeface="Times New Roman" pitchFamily="18"/>
              <a:ea typeface="Droid Sans Fallback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ovéPole 2"/>
          <p:cNvSpPr txBox="1"/>
          <p:nvPr/>
        </p:nvSpPr>
        <p:spPr>
          <a:xfrm>
            <a:off x="685177" y="4343322"/>
            <a:ext cx="5486962" cy="411518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41030" rIns="78903" bIns="4103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spcBef>
                <a:spcPts val="393"/>
              </a:spcBef>
              <a:tabLst>
                <a:tab pos="0" algn="l"/>
                <a:tab pos="393567" algn="l"/>
                <a:tab pos="787451" algn="l"/>
                <a:tab pos="1181336" algn="l"/>
                <a:tab pos="1575219" algn="l"/>
                <a:tab pos="1969103" algn="l"/>
                <a:tab pos="2362987" algn="l"/>
                <a:tab pos="2756871" algn="l"/>
                <a:tab pos="3150755" algn="l"/>
                <a:tab pos="3544637" algn="l"/>
                <a:tab pos="3938522" algn="l"/>
                <a:tab pos="4332405" algn="l"/>
                <a:tab pos="4726290" algn="l"/>
                <a:tab pos="5120173" algn="l"/>
                <a:tab pos="5514057" algn="l"/>
                <a:tab pos="5907941" algn="l"/>
                <a:tab pos="6301825" algn="l"/>
                <a:tab pos="6695709" algn="l"/>
                <a:tab pos="7089591" algn="l"/>
                <a:tab pos="7483476" algn="l"/>
                <a:tab pos="7877360" algn="l"/>
              </a:tabLst>
            </a:pPr>
            <a:endParaRPr lang="cs-CZ" sz="1100" dirty="0">
              <a:solidFill>
                <a:srgbClr val="000000"/>
              </a:solidFill>
              <a:latin typeface="Times New Roman" pitchFamily="18"/>
              <a:ea typeface="Droid Sans Fallback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promýšlejí </a:t>
            </a:r>
            <a:r>
              <a:rPr lang="cs-CZ" dirty="0" err="1"/>
              <a:t>krit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9C25E-738B-4E99-91B2-4B96CA2DC640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7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>
              <a:latin typeface="Times New Roman" pitchFamily="16" charset="0"/>
            </a:endParaRPr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5BDA84-3083-4D4C-A135-F1CDC4311016}" type="slidenum">
              <a:rPr lang="cs-CZ" smtClean="0">
                <a:latin typeface="Times New Roman" pitchFamily="16" charset="0"/>
              </a:rPr>
              <a:pPr/>
              <a:t>5</a:t>
            </a:fld>
            <a:endParaRPr lang="cs-CZ" dirty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1DA45-EC79-4510-A5F4-C834DB8FBAC8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157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1DA45-EC79-4510-A5F4-C834DB8FBAC8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879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0F13E4D-6093-4B2B-B4CB-8AEF7B0B1739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F2B6FEE-F863-4223-8851-7C265F7A81C6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cs-CZ" sz="120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noFill/>
          <a:ln/>
        </p:spPr>
        <p:txBody>
          <a:bodyPr wrap="none" anchor="ctr"/>
          <a:lstStyle/>
          <a:p>
            <a:endParaRPr lang="cs-CZ"/>
          </a:p>
        </p:txBody>
      </p:sp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636B1A9-0409-46A6-BE75-52BD2BE7E70F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cs-CZ" sz="120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B0401C-7D6A-455B-974A-12D4FF1C27E4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B46844B-BCBF-47EF-AA1E-AEF476CC0577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cs-CZ" sz="120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FBFE78D-BF8E-4B9A-AB02-6CEB43FBD7BD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cs-CZ" sz="120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48CA9F8-8F51-4A26-80AE-6038755C88CF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cs-CZ" sz="120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6144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7919064-69B3-4F6D-B081-491A5CA60862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cs-CZ" sz="120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Calibri" pitchFamily="34" charset="0"/>
              <a:buNone/>
            </a:pPr>
            <a:fld id="{68B4517B-BF74-4F33-B4F9-3A3B15C432B8}" type="slidenum">
              <a:rPr lang="cs-CZ" smtClean="0">
                <a:latin typeface="Calibri" pitchFamily="34" charset="0"/>
              </a:rPr>
              <a:pPr>
                <a:buFont typeface="Calibri" pitchFamily="34" charset="0"/>
                <a:buNone/>
              </a:pPr>
              <a:t>14</a:t>
            </a:fld>
            <a:endParaRPr lang="cs-CZ">
              <a:latin typeface="Calibri" pitchFamily="34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E0ACD3-245C-4794-9225-DCF882866497}" type="slidenum">
              <a:rPr lang="cs-CZ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cs-CZ" sz="1200">
              <a:solidFill>
                <a:srgbClr val="000000"/>
              </a:solidFill>
            </a:endParaRPr>
          </a:p>
        </p:txBody>
      </p:sp>
      <p:sp>
        <p:nvSpPr>
          <p:cNvPr id="7373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373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cs-CZ"/>
          </a:p>
        </p:txBody>
      </p:sp>
      <p:sp>
        <p:nvSpPr>
          <p:cNvPr id="7373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B8DECFA-B117-408F-B5F0-6FBD67BDD306}" type="slidenum">
              <a:rPr lang="cs-CZ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E44DE6-D60E-4F69-B0EA-11B64E964139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91C7A9C-3A1A-4349-ACB1-933603E91262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cs-CZ" sz="120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40B647F-AA10-4A15-B514-37F7F729A289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cs-CZ" sz="120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A01ABD-566D-40B4-BD99-157260DF8077}" type="slidenum">
              <a:rPr lang="cs-CZ"/>
              <a:pPr/>
              <a:t>22</a:t>
            </a:fld>
            <a:endParaRPr lang="cs-CZ"/>
          </a:p>
        </p:txBody>
      </p:sp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86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69F1B66-093F-445B-AFE2-9506E9C61D07}" type="slidenum">
              <a:rPr lang="cs-CZ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D6210-53D3-4DAB-9792-04EB4158B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7D5C5B-F7E9-4A59-988C-4371AAE93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CF9BB9-1265-4815-AF1F-A748F0AA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51E98F-A0FC-4383-B51E-ED20963F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4510A6-E504-4F7A-B310-29C1EA06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60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60AB0D-DC99-4B1F-8859-F712C1A8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8FFA87-1177-4C7B-82E4-75F6A2CEB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586212-AF51-4793-8BF0-CB1382B9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982163-3206-4265-A716-044F673D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388C42-69FA-486D-962C-E8D87F2A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35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BC9A21D-32F3-4867-8238-F4D2346DC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0E17A1B-A1A7-42ED-9988-93469BDC2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650E62-EC33-477F-B722-FE78D124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196228-44CF-42A4-B3D6-51309B23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92990D-6D2A-4AB7-AF2B-40CD1C7D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12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F23D63-D9A2-4A4F-AA5B-0E46356D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857E6-FA75-4B22-BA0D-A5594B0D7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D576FE-2A04-4382-A5F7-6A9B6B39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FCEF24-3D24-4844-B7A2-705FE86E5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0D7370-E2EC-49F2-BFC1-5EE7EB1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75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73606-9422-461A-A42C-1E371634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0BE0C8-30ED-47FA-974E-120B2805D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2EB78D-F07A-45D0-86B7-172A1549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77A756-C635-4818-909E-98E37007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F8EDB3-868D-48FC-8E52-C9277D08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6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BF53D-71D8-411F-A990-DB6E546D0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B2D886-89F5-4F7C-A21B-72B002852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30E9DF-0129-4FC4-B68B-8F0D6075E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FF8396-0AD9-4148-97CB-CF98C9CD2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69D52D-7043-4DF6-90E2-28E10E7C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67F1DF-D1C2-41AD-A7E2-C15DF37C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95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CA225-390C-4BEC-808C-FBB914403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CBEA4F-C819-4151-B9AB-48F8B97D1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24E42B-6525-4E46-A31C-1A379C2AE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369883-AB59-4310-BFEA-586EBEA2C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4992E28-FA3A-4786-A753-B20FAF622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EBE6D33-4294-4556-BAC0-0385C4E4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86079C-2AE7-4D5D-A2DA-D0D72071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CBC3AAE-E538-4E63-9E3F-64C46D86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73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EFAFA-BC19-4C92-A3C6-25D698B1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B6447B1-8EAF-4C3F-AD89-009FA63C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45A3CB4-792E-4A6C-B1CA-52BC2B67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C2ED54-97C2-4C85-8C9C-E3C56268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4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71EFAB-C09A-421B-82D7-95C432045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E9ADAB-0EDA-4A87-B21F-4AA3D6CC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A6F017-0525-4F55-800B-B50756D5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38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5F74D-06FA-4C6D-834C-421B87A5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FFC126-7D3D-402E-8824-7CF8A0D71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6BD608-3A7E-4AEE-A407-9D484D0FA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30D407-6027-499B-BC6E-DA3ECBA2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594882-2DF7-460D-8490-08E541BCC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176176-CB00-47C6-84D1-18D50800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82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BA99B-BAAF-443D-B17E-32E48C82D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32ED195-6232-4E87-BA44-A29CCB92CC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9CDDC0-B14C-4A66-B8BF-2AA90B955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6CDA920-EA85-4C02-89CB-FDF89E34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12A096-E8B0-40D7-8EC1-A582C758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542D6F-D63F-45F2-9C12-F6F902DB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17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3E7FE3C-AF2A-4C44-91BF-7282CB45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CA6D2B-60B1-4138-9253-401FF1128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72B964-B098-4ED4-B405-05C611CF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09730-8B0F-4172-B27F-7F4C6FA4FCF0}" type="datetimeFigureOut">
              <a:rPr lang="cs-CZ" smtClean="0"/>
              <a:t>23.1.2020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E95694-12EA-4D3A-8FAA-5F0247512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671828-2EFC-4D19-97A1-A177D2B7C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C511F-31BC-4656-B646-D917BC044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07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z/imgres?imgurl=https%3A%2F%2Flookaside.fbsbx.com%2Flookaside%2Fcrawler%2Fmedia%2F%3Fmedia_id%3D206501509490641&amp;imgrefurl=https%3A%2F%2Fwww.facebook.com%2Fprfupol%2F&amp;docid=Tb8vbiZu7HipxM&amp;tbnid=NqYYJ-umHGXYQM%3A&amp;vet=10ahUKEwir3NHbxsfmAhVi8OAKHU_jDz0QMwhKKAcwBw..i&amp;w=792&amp;h=693&amp;bih=607&amp;biw=1280&amp;q=logo%20p%C5%99f%20upol&amp;ved=0ahUKEwir3NHbxsfmAhVi8OAKHU_jDz0QMwhKKAcwBw&amp;iact=mrc&amp;uact=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hyperlink" Target="https://www.google.cz/imgres?imgurl=https%3A%2F%2Fjcmf.cz%2Fsites%2Fdefault%2Ffiles%2Fklogo.png&amp;imgrefurl=https%3A%2F%2Fwww.jcmf.cz%2F%3Fq%3Dcz%2Fnode%2F1856&amp;docid=PyFjaotv-SYvAM&amp;tbnid=mVlpE1ezXVP7qM%3A&amp;vet=10ahUKEwjU9-Dex8fmAhUM8hQKHQD1AlsQMwhQKA0wDQ..i&amp;w=180&amp;h=185&amp;bih=607&amp;biw=1280&amp;q=olomouck%C3%BD%20kaleidoskop&amp;ved=0ahUKEwjU9-Dex8fmAhUM8hQKHQD1AlsQMwhQKA0wDQ&amp;iact=mrc&amp;uact=8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s://www.google.cz/imgres?imgurl=https%3A%2F%2Fupload.wikimedia.org%2Fwikipedia%2Fcommons%2Fe%2Fe0%2FStStech_port_DSC_0323.jpg&amp;imgrefurl=https%3A%2F%2Fcs.wikipedia.org%2Fwiki%2FStanislav_%25C5%25A0tech&amp;docid=-UCOaqRwsY5j1M&amp;tbnid=Oo53Y_MIXGjjjM%3A&amp;vet=10ahUKEwjIzdOo7OrmAhXCbFAKHZnAD2YQMwiGASgAMAA..i&amp;w=358&amp;h=408&amp;bih=607&amp;biw=1280&amp;q=STanislav%20%C5%A0tech%20knihy&amp;ved=0ahUKEwjIzdOo7OrmAhXCbFAKHZnAD2YQMwiGASgAMAA&amp;iact=mrc&amp;uact=8" TargetMode="External"/><Relationship Id="rId18" Type="http://schemas.openxmlformats.org/officeDocument/2006/relationships/hyperlink" Target="https://www.google.cz/imgres?imgurl=http%3A%2F%2Fpedagogika.ff.cuni.cz%2Ftestdrupal%2Fpedagogika%2F%3Fq%3Dsystem%2Ffiles%2FMartin.jpg&amp;imgrefurl=http%3A%2F%2Fpedagogika.ff.cuni.cz%2Fnode%2F15&amp;docid=PBbREw9tJQnGYM&amp;tbnid=0K_ROTTsQYx19M%3A&amp;vet=10ahUKEwjIipys7urmAhWJLVAKHT_8A1sQMwgtKAAwAA..i&amp;w=166&amp;h=221&amp;bih=607&amp;biw=1280&amp;q=Ph.Dr.%20Martin%20Strouhal%20Ph.D.&amp;ved=0ahUKEwjIipys7urmAhWJLVAKHT_8A1sQMwgtKAAwAA&amp;iact=mrc&amp;uact=8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google.cz/imgres?imgurl=http%3A%2F%2F1.bp.blogspot.com%2F-zt_aP0kCeL8%2FVjOwabPPWUI%2FAAAAAAAA9cE%2FyqP5GfG3iWE%2Fs1600%2Ffertek-plakat.png&amp;imgrefurl=http%3A%2F%2Fwww.ceskaskola.cz%2F2015%2F10%2Fproc-je-nutne-ve-skolach-opustit.html&amp;docid=jaEOhoKWiDuIiM&amp;tbnid=ASfbqeHMp9ydnM%3A&amp;vet=10ahUKEwjKuOaS6urmAhXDI1AKHY_wDWcQMwiSASgOMA4..i&amp;w=657&amp;h=924&amp;bih=607&amp;biw=1280&amp;q=Nov%C3%A9%20knihy%20o%20vzd%C4%9Bl%C3%A1v%C3%A1n%C3%AD&amp;ved=0ahUKEwjKuOaS6urmAhXDI1AKHY_wDWcQMwiSASgOMA4&amp;iact=mrc&amp;uact=8" TargetMode="External"/><Relationship Id="rId12" Type="http://schemas.openxmlformats.org/officeDocument/2006/relationships/image" Target="../media/image17.jpg"/><Relationship Id="rId17" Type="http://schemas.openxmlformats.org/officeDocument/2006/relationships/image" Target="../media/image21.jpg"/><Relationship Id="rId2" Type="http://schemas.openxmlformats.org/officeDocument/2006/relationships/hyperlink" Target="https://www.google.cz/imgres?imgurl=https%3A%2F%2Fim9.cz%2FiR%2Fimportprodukt-orig%2Fcc3%2Fcc3d18d466b0ee9f0c6bdb10684a3208.jpg&amp;imgrefurl=https%3A%2F%2Fknihy.heureka.cz%2Flesk-a-bida-vzdelavani-vysoke-skolstvi-jako-zrcadlo-ceske-spolecnosti-v-casech-volneho-trhu%2F&amp;docid=kb1eDTM77rMTOM&amp;tbnid=Px0VFYFr71tFOM%3A&amp;vet=10ahUKEwjkzuqL6ermAhXCZVAKHSGJB00QMwgtKAAwAA..i&amp;w=742&amp;h=1024&amp;bih=607&amp;biw=1280&amp;q=Lesk%20a%20b%C3%ADda%20vzd%C4%9Bl%C3%A1v%C3%A1n%C3%AD%3A%20Vysok%C3%A9%20%C5%A1kolstv%C3%AD%20jako%20zrcadlo%20%C4%8Desk%C3%A9%20spole%C4%8Dnosti%20v%20%C4%8Dasech%20voln%C3%A9ho%20trhu&amp;ved=0ahUKEwjkzuqL6ermAhXCZVAKHSGJB00QMwgtKAAwAA&amp;iact=mrc&amp;uact=8" TargetMode="Externa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11" Type="http://schemas.openxmlformats.org/officeDocument/2006/relationships/image" Target="../media/image16.jpg"/><Relationship Id="rId5" Type="http://schemas.openxmlformats.org/officeDocument/2006/relationships/image" Target="../media/image12.jpg"/><Relationship Id="rId15" Type="http://schemas.openxmlformats.org/officeDocument/2006/relationships/image" Target="../media/image19.jpg"/><Relationship Id="rId10" Type="http://schemas.openxmlformats.org/officeDocument/2006/relationships/image" Target="../media/image15.png"/><Relationship Id="rId19" Type="http://schemas.openxmlformats.org/officeDocument/2006/relationships/image" Target="../media/image22.jpeg"/><Relationship Id="rId4" Type="http://schemas.openxmlformats.org/officeDocument/2006/relationships/image" Target="../media/image11.jpg"/><Relationship Id="rId9" Type="http://schemas.openxmlformats.org/officeDocument/2006/relationships/hyperlink" Target="https://www.google.cz/imgres?imgurl=https%3A%2F%2F1.bp.blogspot.com%2F-zoORLyEycnc%2FVyC6YSx11NI%2FAAAAAAABh3Y%2FuAt3qaGo3EkMeewGlfLcx4pxFnqMjP5-gCLcB%2Fs640%2FScreenshot%252B2016-04-27%252Bat%252B15.10.07.png&amp;imgrefurl=http%3A%2F%2Fwww.ceskaskola.cz%2F2016%2F04%2Fdominik-dvorak-od-osnov-ke-standardum.html&amp;docid=TGOS_YyljgbdPM&amp;tbnid=DhOC-Rk9ASCV9M%3A&amp;vet=10ahUKEwjZ0tSp6-rmAhXIZlAKHa0ICVwQMwiHASgIMAg..i&amp;w=395&amp;h=557&amp;bih=607&amp;biw=1280&amp;q=Dominik%20DVo%C5%99%C3%A1k%20knihy&amp;ved=0ahUKEwjZ0tSp6-rmAhXIZlAKHa0ICVwQMwiHASgIMAg&amp;iact=mrc&amp;uact=8" TargetMode="External"/><Relationship Id="rId1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hyperlink" Target="https://www.google.cz/imgres?imgurl=https%3A%2F%2Fcdn.muni.cz%2Fmedia%2F3115969%2Fdsc_0010.jpg%3Fmode%3Dcrop%26center%3D0.5%2C0.5%26rnd%3D131907342210000000%26width%3D178&amp;imgrefurl=https%3A%2F%2Fksop.ped.muni.cz%2Flide&amp;docid=w6ysNdngAcq2sM&amp;tbnid=nutYpdsOqfG1sM%3A&amp;vet=10ahUKEwjRwJS-8IPnAhUrCWMBHZfhBqwQMwhJKAMwAw..i&amp;w=178&amp;h=178&amp;bih=607&amp;biw=1280&amp;q=Radim%20%C5%A0%C3%ADp&amp;ved=0ahUKEwjRwJS-8IPnAhUrCWMBHZfhBqwQMwhJKAMwAw&amp;iact=mrc&amp;uact=8" TargetMode="Externa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eg"/><Relationship Id="rId5" Type="http://schemas.openxmlformats.org/officeDocument/2006/relationships/hyperlink" Target="http://www.fas.harvard.edu/~classics/poetry_and_prose/homer/iliadone.html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z/imgres?imgurl=http%3A%2F%2Fwww.dicoperso.com%2Fimg%2Fmythologie%2Fapollon.jpg&amp;imgrefurl=http%3A%2F%2Folympskebohyabohyne.blog.cz%2F1005%2Foblibeny-buh-apollon&amp;docid=5wAz8HYmm_c4IM&amp;tbnid=9DD161BQzM6cRM%3A&amp;vet=10ahUKEwiy2eDV9tPmAhWH3eAKHUn_BcYQMwhWKAowCg..i&amp;w=255&amp;h=355&amp;bih=607&amp;biw=1280&amp;q=apollon&amp;ved=0ahUKEwiy2eDV9tPmAhWH3eAKHUn_BcYQMwhWKAowCg&amp;iact=mrc&amp;uact=8" TargetMode="External"/><Relationship Id="rId5" Type="http://schemas.openxmlformats.org/officeDocument/2006/relationships/image" Target="../media/image33.jpeg"/><Relationship Id="rId10" Type="http://schemas.openxmlformats.org/officeDocument/2006/relationships/image" Target="../media/image36.jpeg"/><Relationship Id="rId4" Type="http://schemas.openxmlformats.org/officeDocument/2006/relationships/image" Target="../media/image32.jpeg"/><Relationship Id="rId9" Type="http://schemas.openxmlformats.org/officeDocument/2006/relationships/hyperlink" Target="https://www.google.cz/imgres?imgurl=https%3A%2F%2Fupload.wikimedia.org%2Fwikipedia%2Fcommons%2Fthumb%2Fc%2Fcf%2FUlysse_remet_Chrys%25C3%25A9is_%25C3%25A0_son_p%25C3%25A8re_by_Gel%25C3%25A9e_Louvre_INV4718_n01.jpg%2F330px-Ulysse_remet_Chrys%25C3%25A9is_%25C3%25A0_son_p%25C3%25A8re_by_Gel%25C3%25A9e_Louvre_INV4718_n01.jpg&amp;imgrefurl=https%3A%2F%2Fcs.wikipedia.org%2Fwiki%2FChr%25C3%25BDseovna&amp;docid=0G6o5KgmmPJJXM&amp;tbnid=YgDKWYA-ATAoVM%3A&amp;vet=10ahUKEwi63PPP-9PmAhXqA2MBHQQ5BfAQMwhDKAAwAA..i&amp;w=330&amp;h=258&amp;bih=607&amp;biw=1280&amp;q=Chr%C3%BDseovna&amp;ved=0ahUKEwi63PPP-9PmAhXqA2MBHQQ5BfAQMwhDKAAwAA&amp;iact=mrc&amp;uact=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hyperlink" Target="https://www.google.cz/imgres?imgurl=http%3A%2F%2Fsvornost.com%2Fwp-content%2Fuploads%2Fsvaty-vojtech.JPG&amp;imgrefurl=http%3A%2F%2Fwww.svornost.com%2Fkalendarium-19-ledna-982-sv-vojtech-zvolen-druhym-pazskym-biskupem%2F&amp;docid=YuwuctD3BuqbgM&amp;tbnid=BUYRFoNoYPb2zM%3A&amp;vet=10ahUKEwiEvdTZutDmAhXsAGMBHV4KCooQMwhQKAcwBw..i&amp;w=322&amp;h=502&amp;bih=607&amp;biw=1280&amp;q=sv.%20Vojt%C4%9Bch&amp;ved=0ahUKEwiEvdTZutDmAhXsAGMBHV4KCooQMwhQKAcwBw&amp;iact=mrc&amp;uact=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hyperlink" Target="http://upload.wikimedia.org/wikipedia/commons/a/aa/Joseph_II.jpg" TargetMode="External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google.cz/imgres?imgurl=https%3A%2F%2Fupload.wikimedia.org%2Fwikipedia%2Fcommons%2F2%2F22%2FZden%25C4%259Bk_Pinc_p%25C5%2599i_p%25C5%2599edn%25C3%25A1%25C5%25A1ce.jpg&amp;imgrefurl=https%3A%2F%2Fcs.wikipedia.org%2Fwiki%2FZden%25C4%259Bk_Pinc&amp;docid=Yt_Z99jmIdxDEM&amp;tbnid=fJOq-y3KljJskM%3A&amp;vet=10ahUKEwjb7sbuxP7mAhVNYVAKHZ4ACykQMwhDKAAwAA..i&amp;w=3648&amp;h=2736&amp;bih=607&amp;biw=1280&amp;q=Zden%C4%9Bk%20Pinc&amp;ved=0ahUKEwjb7sbuxP7mAhVNYVAKHZ4ACykQMwhDKAAwAA&amp;iact=mrc&amp;uact=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hyperlink" Target="https://www.google.cz/imgres?imgurl=https%3A%2F%2Fwww.oikoymenh.cz%2Fimages%2Fsvg%2F18.svg&amp;imgrefurl=https%3A%2F%2Fwww.oikoymenh.cz%2Fpinc%2Ffragmenty-k-filosofii-vychovy&amp;docid=RSoFXiaubM4LFM&amp;tbnid=0kxukBOC0AZ-WM%3A&amp;vet=10ahUKEwjEp-LNxf7mAhVKb1AKHd8zBqMQMwg-KAEwAQ..i&amp;w=170&amp;h=246&amp;bih=607&amp;biw=1280&amp;q=Zden%C4%9Bk%20Pinc%20Fragmenty%20k%20filosofii%20v%C3%BDchovy&amp;ved=0ahUKEwjEp-LNxf7mAhVKb1AKHd8zBqMQMwg-KAEwAQ&amp;iact=mrc&amp;uact=8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hyperlink" Target="https://www.google.cz/imgres?imgurl=https%3A%2F%2Fcdn.britannica.com%2F30%2F61930-050-5867B39B%2FHerbert-Marcuse-1968.jpg&amp;imgrefurl=https%3A%2F%2Fwww.britannica.com%2Fbiography%2FHerbert-Marcuse&amp;docid=NvH2_lXn30RLrM&amp;tbnid=BGQmxcszojZKpM%3A&amp;vet=10ahUKEwimnrP119HmAhVPQhoKHZUJBccQMwhEKAEwAQ..i&amp;w=1095&amp;h=1600&amp;bih=607&amp;biw=1280&amp;q=Herbert%20Marcuse&amp;ved=0ahUKEwimnrP119HmAhVPQhoKHZUJBccQMwhEKAEwAQ&amp;iact=mrc&amp;uact=8" TargetMode="External"/><Relationship Id="rId7" Type="http://schemas.openxmlformats.org/officeDocument/2006/relationships/hyperlink" Target="https://www.google.cz/imgres?imgurl=http%3A%2F%2Fwww.c-d-f.cz%2Fmedia%2Fimages%2Fauthors%2Ferich-fromm.jpg&amp;imgrefurl=http%3A%2F%2Fwww.c-d-f.cz%2Fautori%2Ferich-seligmann-fromm&amp;docid=UBwhQiohh9LdrM&amp;tbnid=nZSm937wP0Z71M%3A&amp;vet=10ahUKEwiK8pjh2NHmAhUErxoKHdqQAcQQMwhCKAIwAg..i&amp;w=329&amp;h=500&amp;bih=607&amp;biw=1280&amp;q=ERich%20Fromm&amp;ved=0ahUKEwiK8pjh2NHmAhUErxoKHdqQAcQQMwhCKAIwAg&amp;iact=mrc&amp;uact=8" TargetMode="External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hyperlink" Target="https://www.google.cz/imgres?imgurl=https%3A%2F%2Fwww.hdg.de%2Flemo%2Fimg%2Fgaleriebilder%2Fbiografien%2Fhorkheimer-max_foto_LEMO-F-6-081_dpa.jpg&amp;imgrefurl=https%3A%2F%2Fwww.hdg.de%2Flemo%2Fbiografie%2Fmax-horkheimer&amp;docid=_GlC5CoVNOehfM&amp;tbnid=n5uV7vBPN9XM7M%3A&amp;vet=10ahUKEwjpgPu92NHmAhVxxoUKHZHDC7QQMwhFKAIwAg..i&amp;w=1280&amp;h=1749&amp;bih=607&amp;biw=1280&amp;q=Max%20Horkheimer&amp;ved=0ahUKEwjpgPu92NHmAhVxxoUKHZHDC7QQMwhFKAIwAg&amp;iact=mrc&amp;uact=8" TargetMode="External"/><Relationship Id="rId10" Type="http://schemas.openxmlformats.org/officeDocument/2006/relationships/image" Target="../media/image107.jpg"/><Relationship Id="rId4" Type="http://schemas.openxmlformats.org/officeDocument/2006/relationships/image" Target="../media/image103.jpeg"/><Relationship Id="rId9" Type="http://schemas.openxmlformats.org/officeDocument/2006/relationships/image" Target="../media/image10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hyperlink" Target="https://www.google.cz/imgres?imgurl=https%3A%2F%2Fupload.wikimedia.org%2Fwikipedia%2Fcommons%2F1%2F18%2FMiloslav_Petrusek_za_katedrou%252802%2529.jpg&amp;imgrefurl=https%3A%2F%2Fcs.wikipedia.org%2Fwiki%2FMiloslav_Petrusek&amp;docid=cF_cy1UPAf35ZM&amp;tbnid=5to7OKqa86iF0M%3A&amp;vet=10ahUKEwit0ZLkwf7mAhVLbFAKHTQ7Bd4QMwhCKAAwAA..i&amp;w=1100&amp;h=1410&amp;bih=607&amp;biw=1280&amp;q=Miloslav%20petrusek&amp;ved=0ahUKEwit0ZLkwf7mAhVLbFAKHTQ7Bd4QMwhCKAAwAA&amp;iact=mrc&amp;uact=8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g"/><Relationship Id="rId5" Type="http://schemas.openxmlformats.org/officeDocument/2006/relationships/image" Target="../media/image132.gif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g"/><Relationship Id="rId2" Type="http://schemas.openxmlformats.org/officeDocument/2006/relationships/hyperlink" Target="https://www.google.cz/imgres?imgurl=https%3A%2F%2Fmiro.medium.com%2Fmax%2F640%2F1*B8KoOcSJrM5zPqum4AWaCQ.jpeg&amp;imgrefurl=https%3A%2F%2Fmedium.com%2Fedtech-kisk%2Fcelo%25C5%25BEivotn%25C3%25AD-vzd%25C4%259Bl%25C3%25A1v%25C3%25A1n%25C3%25AD-4000b622e321&amp;docid=Y0Bhk9AdsRdi2M&amp;tbnid=K57Ygdt6ebhQ3M%3A&amp;vet=10ahUKEwja2bjjuIPnAhXTTcAKHUxcBnMQMwhDKAAwAA..i&amp;w=640&amp;h=287&amp;bih=607&amp;biw=1280&amp;q=celo%C5%BEivotn%C3%AD%20vzd%C4%9Bl%C3%A1v%C3%A1n%C3%AD&amp;ved=0ahUKEwja2bjjuIPnAhXTTcAKHUxcBnMQMwhDKAAwAA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image" Target="../media/image1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imgres?imgurl=https%3A%2F%2Fimages-na.ssl-images-amazon.com%2Fimages%2FI%2F41ID7uhoOfL.jpg&amp;imgrefurl=https%3A%2F%2Fwww.amazon.com%2FRise-Meritocracy-Classics-Organization-Management-ebook%2Fdp%2FB074CG5936&amp;docid=9wSXmAzTj-7ioM&amp;tbnid=De_lGbmUOBhoeM%3A&amp;vet=10ahUKEwjPp_jr0OXmAhVyQEEAHcmjDRcQMwhDKAAwAA..i&amp;w=332&amp;h=500&amp;bih=607&amp;biw=1280&amp;q=Michael%20F.%20D.%20Young&amp;ved=0ahUKEwjPp_jr0OXmAhVyQEEAHcmjDRcQMwhDKAAwAA&amp;iact=mrc&amp;uact=8" TargetMode="External"/><Relationship Id="rId3" Type="http://schemas.openxmlformats.org/officeDocument/2006/relationships/image" Target="../media/image143.JPG"/><Relationship Id="rId7" Type="http://schemas.openxmlformats.org/officeDocument/2006/relationships/image" Target="../media/image145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z/imgres?imgurl=https%3A%2F%2Fimages-na.ssl-images-amazon.com%2Fimages%2FI%2F61XmzIsf%252B4L.jpg&amp;imgrefurl=https%3A%2F%2Fwww.amazon.com%2FKnowledge-learning-curriculum-Inaugural-Professorial%2Fdp%2F085473581X&amp;docid=w-AlNSHyD6bJgM&amp;tbnid=llCzWQHxOVocoM%3A&amp;vet=10ahUKEwjNxJ_K9-TmAhWNgVwKHQAEAo8QMwhJKAMwAw..i&amp;w=1000&amp;h=1500&amp;itg=1&amp;bih=607&amp;biw=1280&amp;q=Thr%20curriculum%20of%20future%20Young&amp;ved=0ahUKEwjNxJ_K9-TmAhWNgVwKHQAEAo8QMwhJKAMwAw&amp;iact=mrc&amp;uact=8" TargetMode="External"/><Relationship Id="rId11" Type="http://schemas.openxmlformats.org/officeDocument/2006/relationships/image" Target="../media/image147.jpeg"/><Relationship Id="rId5" Type="http://schemas.openxmlformats.org/officeDocument/2006/relationships/image" Target="../media/image144.jpeg"/><Relationship Id="rId10" Type="http://schemas.openxmlformats.org/officeDocument/2006/relationships/hyperlink" Target="https://www.google.cz/imgres?imgurl=https%3A%2F%2Fd1w7fb2mkkr3kw.cloudfront.net%2Fassets%2Fimages%2Fbook%2Fmid%2F9781%2F4411%2F9781441138507.jpg&amp;imgrefurl=https%3A%2F%2Fwww.bookdepository.com%2Fauthor%2FMichael-F-D-Young&amp;docid=bM23oNPoAKQJIM&amp;tbnid=vPZc5yKoDR3OpM%3A&amp;vet=10ahUKEwjNqt300eXmAhVUT8AKHRvQCsUQMwhJKAYwBg..i&amp;w=143&amp;h=198&amp;itg=1&amp;bih=607&amp;biw=1280&amp;q=Michael%20F.%20D.%20Young%20books&amp;ved=0ahUKEwjNqt300eXmAhVUT8AKHRvQCsUQMwhJKAYwBg&amp;iact=mrc&amp;uact=8" TargetMode="External"/><Relationship Id="rId4" Type="http://schemas.openxmlformats.org/officeDocument/2006/relationships/hyperlink" Target="https://www.google.cz/imgres?imgurl=https%3A%2F%2Fmedia.bloomsbury.com%2Frep%2Fbj%2F9781472528148.jpg&amp;imgrefurl=https%3A%2F%2Fwww.bloomsbury.com%2Fus%2Fknowledge-and-the-future-school-9781472528148%2F&amp;docid=w1YFQiNqzlEqLM&amp;tbnid=WMVwmmOk2xeR7M%3A&amp;vet=10ahUKEwjNxJ_K9-TmAhWNgVwKHQAEAo8QMwhHKAEwAQ..i&amp;w=420&amp;h=657&amp;bih=607&amp;biw=1280&amp;q=Thr%20curriculum%20of%20future%20Young&amp;ved=0ahUKEwjNxJ_K9-TmAhWNgVwKHQAEAo8QMwhHKAEwAQ&amp;iact=mrc&amp;uact=8" TargetMode="External"/><Relationship Id="rId9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s://www.google.cz/imgres?imgurl=http%3A%2F%2Fwww.soe.umich.edu%2Fimages%2Fperson%2Fkeating_daniel_lg.jpg&amp;imgrefurl=http%3A%2F%2Fwww.soe.umich.edu%2Fpeople%2Fprofile%2Fkeating_daniel%2F&amp;docid=hbWbMNeOA3XLfM&amp;tbnid=Y4OkiaNkOhtfdM%3A&amp;vet=10ahUKEwiv-Z-t4-zmAhXOaFAKHasJBQkQMwg3KAowCg..i&amp;w=200&amp;h=200&amp;bih=607&amp;biw=1280&amp;q=Keating%20D.%20P.&amp;ved=0ahUKEwiv-Z-t4-zmAhXOaFAKHasJBQkQMwg3KAowCg&amp;iact=mrc&amp;uact=8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imgres?imgurl=http%3A%2F%2Fwww.antikvariat390.cz%2Ffotky28964%2Ffotos%2F_vyr_19452img812.jpg&amp;imgrefurl=https%3A%2F%2Fwww.antikvariat390.cz%2Fantikvariat390-cz%2Feshop%2F1-1-Beletrie-proza%2F0%2F5%2F19452-Misto-pro-Jonathana&amp;docid=HH7n80hk6fZbHM&amp;tbnid=HZtlPcJnXabmZM%3A&amp;vet=10ahUKEwiYnunM35TnAhXD2qQKHXwVCzIQMwhFKAEwAQ..i&amp;w=1634&amp;h=2417&amp;itg=1&amp;bih=607&amp;biw=1280&amp;q=M9sto%20pro%20Jonathana&amp;ved=0ahUKEwiYnunM35TnAhXD2qQKHXwVCzIQMwhFKAEwAQ&amp;iact=mrc&amp;uact=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imgres?imgurl=https%3A%2F%2Fwave.rozhlas.cz%2Fsites%2Fdefault%2Ffiles%2Fimages%2F02701592.jpeg&amp;imgrefurl=https%3A%2F%2Fwave.rozhlas.cz%2Fprofesor-petrusek-originalni-myslitel-a-kritik-doby-5281449&amp;docid=4JB0oY2lKy4zuM&amp;tbnid=K4Rveje5_h-MWM%3A&amp;vet=10ahUKEwjMxuzGxZfnAhUl5eAKHZdODfsQMwhLKAQwBA..i&amp;w=774&amp;h=516&amp;bih=607&amp;biw=1280&amp;q=Miloslav%20petrusek&amp;ved=0ahUKEwjMxuzGxZfnAhUl5eAKHZdODfsQMwhLKAQwBA&amp;iact=mrc&amp;uact=8" TargetMode="External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s://www.google.cz/imgres?imgurl=https%3A%2F%2Fjournals.muni.cz%2Fpublic%2Fjournals%2F10%2FhomeHeaderTitleImage_cs_CZ.png&amp;imgrefurl=https%3A%2F%2Fjournals.muni.cz%2Fpedor&amp;docid=G23n8WwOb0T-1M&amp;tbnid=uq3cgK1-llNcAM%3A&amp;vet=10ahUKEwiO8JuF-5TnAhWCqaQKHRukDBsQMwhHKAIwAg..i&amp;w=629&amp;h=108&amp;bih=607&amp;biw=1280&amp;q=pedagogick%C3%A1%20orientace&amp;ved=0ahUKEwiO8JuF-5TnAhWCqaQKHRukDBsQMwhHKAIwAg&amp;iact=mrc&amp;uact=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9071A-B59B-4207-B825-9AE3BB66B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625" y="696697"/>
            <a:ext cx="9144000" cy="347892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Vzdělání a dnešek</a:t>
            </a:r>
            <a:b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cs-CZ" sz="2700" dirty="0">
                <a:solidFill>
                  <a:srgbClr val="0070C0"/>
                </a:solidFill>
                <a:latin typeface="Georgia" panose="02040502050405020303" pitchFamily="18" charset="0"/>
              </a:rPr>
              <a:t>17. Olomoucký fyzikální kaleidoskop</a:t>
            </a:r>
            <a:br>
              <a:rPr lang="cs-CZ" sz="27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cs-CZ" sz="2700" dirty="0">
                <a:solidFill>
                  <a:srgbClr val="0070C0"/>
                </a:solidFill>
                <a:latin typeface="Georgia" panose="02040502050405020303" pitchFamily="18" charset="0"/>
              </a:rPr>
              <a:t>PřF UP, 24. ledna 2020</a:t>
            </a:r>
            <a:b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b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CA4220-0D52-47C0-8F2F-CB61A8F3C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72373"/>
            <a:ext cx="9144000" cy="1655762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0070C0"/>
                </a:solidFill>
                <a:latin typeface="Georgia" panose="02040502050405020303" pitchFamily="18" charset="0"/>
              </a:rPr>
              <a:t>RNDr. Dag Hrubý, M. M.</a:t>
            </a:r>
          </a:p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KAG PřF UP Olomouc                                                                              </a:t>
            </a:r>
            <a:r>
              <a:rPr lang="cs-CZ" sz="2200" dirty="0">
                <a:solidFill>
                  <a:srgbClr val="0070C0"/>
                </a:solidFill>
                <a:latin typeface="Georgia" panose="02040502050405020303" pitchFamily="18" charset="0"/>
              </a:rPr>
              <a:t>edukátor transmisivní industriální školy                                                  řešitel grantu: UMMPRTLPSZT</a:t>
            </a:r>
          </a:p>
          <a:p>
            <a:endParaRPr lang="cs-CZ" dirty="0"/>
          </a:p>
        </p:txBody>
      </p:sp>
      <p:pic>
        <p:nvPicPr>
          <p:cNvPr id="1029" name="Picture 5" descr="Výsledek obrázku pro logo přf upol">
            <a:hlinkClick r:id="rId2"/>
            <a:extLst>
              <a:ext uri="{FF2B5EF4-FFF2-40B4-BE49-F238E27FC236}">
                <a16:creationId xmlns:a16="http://schemas.microsoft.com/office/drawing/2014/main" id="{DCF541CE-FE01-46B9-AC34-224F9B6A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09" y="3429000"/>
            <a:ext cx="1207564" cy="105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Výsledek obrázku pro olomoucký kaleidoskop">
            <a:hlinkClick r:id="rId4"/>
            <a:extLst>
              <a:ext uri="{FF2B5EF4-FFF2-40B4-BE49-F238E27FC236}">
                <a16:creationId xmlns:a16="http://schemas.microsoft.com/office/drawing/2014/main" id="{A991E358-588C-4190-8406-653601A9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27" y="3499615"/>
            <a:ext cx="951156" cy="9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obsah 4" descr="Obsah obrázku vsedě, bílá, dvojice, stůl&#10;&#10;Popis byl vytvořen automaticky">
            <a:extLst>
              <a:ext uri="{FF2B5EF4-FFF2-40B4-BE49-F238E27FC236}">
                <a16:creationId xmlns:a16="http://schemas.microsoft.com/office/drawing/2014/main" id="{FE7281C7-0D4E-4798-A106-066D9FF02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261" y="2732248"/>
            <a:ext cx="3638728" cy="20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5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39724-0784-44D6-B62F-83CAC176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60"/>
            <a:ext cx="10515600" cy="100393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Knihy o vzdělávání</a:t>
            </a:r>
          </a:p>
        </p:txBody>
      </p:sp>
      <p:pic>
        <p:nvPicPr>
          <p:cNvPr id="1027" name="Picture 3" descr="Výsledek obrázku pro Lesk a bída vzdělávání: Vysoké školství jako zrcadlo české společnosti v časech volného trhu">
            <a:hlinkClick r:id="rId2"/>
            <a:extLst>
              <a:ext uri="{FF2B5EF4-FFF2-40B4-BE49-F238E27FC236}">
                <a16:creationId xmlns:a16="http://schemas.microsoft.com/office/drawing/2014/main" id="{3F72D7D8-396D-4D46-A3EE-888086689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58" y="1830409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oblečení, žena, osoba, stojící&#10;&#10;Popis byl vytvořen automaticky">
            <a:extLst>
              <a:ext uri="{FF2B5EF4-FFF2-40B4-BE49-F238E27FC236}">
                <a16:creationId xmlns:a16="http://schemas.microsoft.com/office/drawing/2014/main" id="{8DCF1ABF-8CEF-4730-AA21-367A8084A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2" y="3240646"/>
            <a:ext cx="1020951" cy="1534831"/>
          </a:xfrm>
          <a:prstGeom prst="rect">
            <a:avLst/>
          </a:prstGeom>
        </p:spPr>
      </p:pic>
      <p:pic>
        <p:nvPicPr>
          <p:cNvPr id="6" name="Obrázek 5" descr="Obsah obrázku kreslení&#10;&#10;Popis byl vytvořen automaticky">
            <a:extLst>
              <a:ext uri="{FF2B5EF4-FFF2-40B4-BE49-F238E27FC236}">
                <a16:creationId xmlns:a16="http://schemas.microsoft.com/office/drawing/2014/main" id="{0B3443A9-5EA3-481F-A7E8-1F800BEE7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85" y="1830409"/>
            <a:ext cx="1168180" cy="1710724"/>
          </a:xfrm>
          <a:prstGeom prst="rect">
            <a:avLst/>
          </a:prstGeom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5E5CBA7C-CAFD-4793-9B0B-F3F89CFA8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09" y="1731292"/>
            <a:ext cx="1245841" cy="1970694"/>
          </a:xfrm>
          <a:prstGeom prst="rect">
            <a:avLst/>
          </a:prstGeom>
        </p:spPr>
      </p:pic>
      <p:pic>
        <p:nvPicPr>
          <p:cNvPr id="1029" name="Picture 5" descr="Výsledek obrázku pro Nové knihy o vzdělávání">
            <a:hlinkClick r:id="rId7"/>
            <a:extLst>
              <a:ext uri="{FF2B5EF4-FFF2-40B4-BE49-F238E27FC236}">
                <a16:creationId xmlns:a16="http://schemas.microsoft.com/office/drawing/2014/main" id="{BA5D976B-25A5-440C-B067-26278AFC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73" y="1830409"/>
            <a:ext cx="1215514" cy="17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Výsledek obrázku pro Dominik DVořák knihy">
            <a:hlinkClick r:id="rId9"/>
            <a:extLst>
              <a:ext uri="{FF2B5EF4-FFF2-40B4-BE49-F238E27FC236}">
                <a16:creationId xmlns:a16="http://schemas.microsoft.com/office/drawing/2014/main" id="{99C6F40C-B9F9-4B1C-BCA2-4E68147B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131" y="1690688"/>
            <a:ext cx="1301504" cy="183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3AF4569-D683-491C-AC86-2EB7C346C6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656" y="1782784"/>
            <a:ext cx="1222347" cy="1758349"/>
          </a:xfrm>
          <a:prstGeom prst="rect">
            <a:avLst/>
          </a:prstGeom>
        </p:spPr>
      </p:pic>
      <p:pic>
        <p:nvPicPr>
          <p:cNvPr id="12" name="Obrázek 11" descr="Obsah obrázku červená, vsedě, autobus, jídlo&#10;&#10;Popis byl vytvořen automaticky">
            <a:extLst>
              <a:ext uri="{FF2B5EF4-FFF2-40B4-BE49-F238E27FC236}">
                <a16:creationId xmlns:a16="http://schemas.microsoft.com/office/drawing/2014/main" id="{B47FCEAD-90E2-4763-99DE-907E94946A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7" y="3596359"/>
            <a:ext cx="1200278" cy="1869998"/>
          </a:xfrm>
          <a:prstGeom prst="rect">
            <a:avLst/>
          </a:prstGeom>
        </p:spPr>
      </p:pic>
      <p:pic>
        <p:nvPicPr>
          <p:cNvPr id="1033" name="Picture 9" descr="Výsledek obrázku pro STanislav Štech knihy">
            <a:hlinkClick r:id="rId13"/>
            <a:extLst>
              <a:ext uri="{FF2B5EF4-FFF2-40B4-BE49-F238E27FC236}">
                <a16:creationId xmlns:a16="http://schemas.microsoft.com/office/drawing/2014/main" id="{EAB41219-43F0-476E-9A76-928EB1849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30" y="4279456"/>
            <a:ext cx="1164935" cy="133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376C6AB-FA0E-449A-AC31-72B3937878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02" y="3669043"/>
            <a:ext cx="1236576" cy="1611296"/>
          </a:xfrm>
          <a:prstGeom prst="rect">
            <a:avLst/>
          </a:prstGeom>
        </p:spPr>
      </p:pic>
      <p:pic>
        <p:nvPicPr>
          <p:cNvPr id="16" name="Obrázek 15" descr="Obsah obrázku exteriér, pláž, chůze, muž&#10;&#10;Popis byl vytvořen automaticky">
            <a:extLst>
              <a:ext uri="{FF2B5EF4-FFF2-40B4-BE49-F238E27FC236}">
                <a16:creationId xmlns:a16="http://schemas.microsoft.com/office/drawing/2014/main" id="{FC60B322-6D11-4686-9C67-D1F5C5C30D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638" y="1883408"/>
            <a:ext cx="1568636" cy="2396048"/>
          </a:xfrm>
          <a:prstGeom prst="rect">
            <a:avLst/>
          </a:prstGeom>
        </p:spPr>
      </p:pic>
      <p:pic>
        <p:nvPicPr>
          <p:cNvPr id="20" name="Obrázek 19" descr="Obsah obrázku závěs, jídlo&#10;&#10;Popis byl vytvořen automaticky">
            <a:extLst>
              <a:ext uri="{FF2B5EF4-FFF2-40B4-BE49-F238E27FC236}">
                <a16:creationId xmlns:a16="http://schemas.microsoft.com/office/drawing/2014/main" id="{C6D3A47E-EC3E-46D4-9503-3098FEB991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32" y="3669043"/>
            <a:ext cx="1130312" cy="1611296"/>
          </a:xfrm>
          <a:prstGeom prst="rect">
            <a:avLst/>
          </a:prstGeom>
        </p:spPr>
      </p:pic>
      <p:pic>
        <p:nvPicPr>
          <p:cNvPr id="1035" name="Picture 11" descr="Výsledek obrázku pro Ph.Dr. Martin Strouhal Ph.D.">
            <a:hlinkClick r:id="rId18"/>
            <a:extLst>
              <a:ext uri="{FF2B5EF4-FFF2-40B4-BE49-F238E27FC236}">
                <a16:creationId xmlns:a16="http://schemas.microsoft.com/office/drawing/2014/main" id="{449C15D0-B473-41ED-B40A-5404EA83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29" y="4719550"/>
            <a:ext cx="940102" cy="12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43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C04ED-C0E3-4CD9-867C-CE6687B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653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Proč školství a jeho aktéři selhávají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25172B2-8097-4103-BA0F-9D7E1EB6E7BA}"/>
              </a:ext>
            </a:extLst>
          </p:cNvPr>
          <p:cNvSpPr/>
          <p:nvPr/>
        </p:nvSpPr>
        <p:spPr>
          <a:xfrm>
            <a:off x="4672250" y="3789368"/>
            <a:ext cx="6403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doc. Mgr. Radim Šíp, Ph.D.,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PedF MU Brno 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5E4B0C3A-6803-40DB-82BC-D17D2A9F4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08" y="1536502"/>
            <a:ext cx="1380234" cy="1987536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1247659-2A05-442A-839E-1270D8C2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38" y="1354752"/>
            <a:ext cx="1484857" cy="216928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AE64F51-FEBA-421D-A6BA-C4FB7CB70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2" y="1275430"/>
            <a:ext cx="3713077" cy="4951496"/>
          </a:xfrm>
          <a:prstGeom prst="rect">
            <a:avLst/>
          </a:prstGeom>
        </p:spPr>
      </p:pic>
      <p:pic>
        <p:nvPicPr>
          <p:cNvPr id="15" name="Picture 3" descr="Výsledek obrázku pro Radim Šíp">
            <a:hlinkClick r:id="rId5"/>
            <a:extLst>
              <a:ext uri="{FF2B5EF4-FFF2-40B4-BE49-F238E27FC236}">
                <a16:creationId xmlns:a16="http://schemas.microsoft.com/office/drawing/2014/main" id="{A0B6D1B4-13E6-49EC-9C10-393AB37AAE6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6231" r="12490" b="9780"/>
          <a:stretch/>
        </p:blipFill>
        <p:spPr bwMode="auto">
          <a:xfrm>
            <a:off x="4862303" y="1536501"/>
            <a:ext cx="1415207" cy="1987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95F2BD70-D6F1-4BEE-ADBD-6656760FFA6E}"/>
              </a:ext>
            </a:extLst>
          </p:cNvPr>
          <p:cNvSpPr/>
          <p:nvPr/>
        </p:nvSpPr>
        <p:spPr>
          <a:xfrm>
            <a:off x="4672250" y="4305835"/>
            <a:ext cx="71028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Sociální pedagogika | Social Education ročník 7, číslo 2, s. 144–145, listopad 2019  </a:t>
            </a:r>
          </a:p>
          <a:p>
            <a:endParaRPr lang="cs-CZ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Z recenze (Martin Strouhal, FF UK Praha)</a:t>
            </a:r>
          </a:p>
          <a:p>
            <a:r>
              <a:rPr lang="cs-CZ" sz="1600" dirty="0">
                <a:latin typeface="Georgia" panose="02040502050405020303" pitchFamily="18" charset="0"/>
              </a:rPr>
              <a:t>„… kniha Radima Šípa přináší do české pedagogiky nový ideový náboj, a doufám, že rozpoutá intelektuální diskusi jdoucí hluboko pod povrch běžně diskutovaných problémů teorie a praxe školního vzdělávání.“ </a:t>
            </a:r>
          </a:p>
        </p:txBody>
      </p:sp>
    </p:spTree>
    <p:extLst>
      <p:ext uri="{BB962C8B-B14F-4D97-AF65-F5344CB8AC3E}">
        <p14:creationId xmlns:p14="http://schemas.microsoft.com/office/powerpoint/2010/main" val="1851908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694184" y="1092387"/>
            <a:ext cx="1102485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dirty="0">
                <a:solidFill>
                  <a:srgbClr val="00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Říká se, že </a:t>
            </a:r>
            <a:r>
              <a:rPr lang="cs-CZ" dirty="0">
                <a:solidFill>
                  <a:srgbClr val="FF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Homér vychoval Řecko a Řecko vychovalo Evropu</a:t>
            </a:r>
            <a:r>
              <a:rPr lang="cs-CZ" dirty="0">
                <a:solidFill>
                  <a:srgbClr val="00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. Pokud jde o matematiku, můžeme  říci, že </a:t>
            </a:r>
            <a:r>
              <a:rPr lang="cs-CZ" dirty="0">
                <a:solidFill>
                  <a:srgbClr val="FF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Homér naučil Řeky kauzálně myslet</a:t>
            </a:r>
            <a:r>
              <a:rPr lang="cs-CZ" dirty="0">
                <a:solidFill>
                  <a:srgbClr val="00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. Kauzalitu je neučil na matematice, ale na událostech všedního dne.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646675" y="6061498"/>
            <a:ext cx="5544616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000" dirty="0">
                <a:solidFill>
                  <a:srgbClr val="00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Znám, Š. </a:t>
            </a:r>
            <a:r>
              <a:rPr lang="cs-CZ" sz="1000" i="1" dirty="0">
                <a:solidFill>
                  <a:srgbClr val="00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Pohl’ad do dejín matematiky. </a:t>
            </a:r>
            <a:r>
              <a:rPr lang="cs-CZ" sz="1000" dirty="0">
                <a:solidFill>
                  <a:srgbClr val="00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Bratislava: Alfa, 1986</a:t>
            </a:r>
            <a:r>
              <a:rPr lang="cs-CZ" sz="1200" dirty="0">
                <a:solidFill>
                  <a:srgbClr val="000000"/>
                </a:solidFill>
                <a:latin typeface="Georgia" pitchFamily="18" charset="0"/>
                <a:ea typeface="Calibri" pitchFamily="32" charset="0"/>
                <a:cs typeface="Calibri" pitchFamily="32" charset="0"/>
              </a:rPr>
              <a:t>.</a:t>
            </a:r>
          </a:p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200" u="sng" dirty="0">
                <a:solidFill>
                  <a:srgbClr val="CCCCFF"/>
                </a:solidFill>
                <a:hlinkClick r:id="rId5"/>
              </a:rPr>
              <a:t>http://www.</a:t>
            </a:r>
            <a:r>
              <a:rPr lang="cs-CZ" sz="1200" u="sng" dirty="0" err="1">
                <a:solidFill>
                  <a:srgbClr val="CCCCFF"/>
                </a:solidFill>
                <a:hlinkClick r:id="rId5"/>
              </a:rPr>
              <a:t>fas.harvard.edu</a:t>
            </a:r>
            <a:r>
              <a:rPr lang="cs-CZ" sz="1200" u="sng" dirty="0">
                <a:solidFill>
                  <a:srgbClr val="CCCCFF"/>
                </a:solidFill>
                <a:hlinkClick r:id="rId5"/>
              </a:rPr>
              <a:t>/~</a:t>
            </a:r>
            <a:r>
              <a:rPr lang="cs-CZ" sz="1200" u="sng" dirty="0" err="1">
                <a:solidFill>
                  <a:srgbClr val="CCCCFF"/>
                </a:solidFill>
                <a:hlinkClick r:id="rId5"/>
              </a:rPr>
              <a:t>class</a:t>
            </a:r>
            <a:r>
              <a:rPr lang="cs-CZ" sz="1200" u="sng" dirty="0">
                <a:solidFill>
                  <a:srgbClr val="CCCCFF"/>
                </a:solidFill>
                <a:hlinkClick r:id="rId5"/>
              </a:rPr>
              <a:t>/</a:t>
            </a:r>
            <a:r>
              <a:rPr lang="cs-CZ" sz="1200" u="sng" dirty="0" err="1">
                <a:solidFill>
                  <a:srgbClr val="CCCCFF"/>
                </a:solidFill>
                <a:hlinkClick r:id="rId5"/>
              </a:rPr>
              <a:t>poetry</a:t>
            </a:r>
            <a:r>
              <a:rPr lang="cs-CZ" sz="1200" u="sng" dirty="0">
                <a:solidFill>
                  <a:srgbClr val="CCCCFF"/>
                </a:solidFill>
                <a:hlinkClick r:id="rId5"/>
              </a:rPr>
              <a:t> and prose/</a:t>
            </a:r>
            <a:r>
              <a:rPr lang="cs-CZ" sz="1200" u="sng" dirty="0" err="1">
                <a:solidFill>
                  <a:srgbClr val="CCCCFF"/>
                </a:solidFill>
                <a:hlinkClick r:id="rId5"/>
              </a:rPr>
              <a:t>homer</a:t>
            </a:r>
            <a:r>
              <a:rPr lang="cs-CZ" sz="1200" u="sng" dirty="0">
                <a:solidFill>
                  <a:srgbClr val="CCCCFF"/>
                </a:solidFill>
                <a:hlinkClick r:id="rId5"/>
              </a:rPr>
              <a:t>/</a:t>
            </a:r>
            <a:r>
              <a:rPr lang="cs-CZ" sz="1200" u="sng" dirty="0" err="1">
                <a:solidFill>
                  <a:srgbClr val="CCCCFF"/>
                </a:solidFill>
                <a:hlinkClick r:id="rId5"/>
              </a:rPr>
              <a:t>iliadone</a:t>
            </a:r>
            <a:r>
              <a:rPr lang="cs-CZ" sz="1200" u="sng" dirty="0">
                <a:solidFill>
                  <a:srgbClr val="CCCCFF"/>
                </a:solidFill>
                <a:hlinkClick r:id="rId5"/>
              </a:rPr>
              <a:t>. </a:t>
            </a:r>
            <a:r>
              <a:rPr lang="cs-CZ" sz="1200" u="sng" dirty="0" err="1">
                <a:solidFill>
                  <a:srgbClr val="CCCCFF"/>
                </a:solidFill>
                <a:hlinkClick r:id="rId5"/>
              </a:rPr>
              <a:t>icshtml</a:t>
            </a:r>
            <a:endParaRPr lang="cs-CZ" u="sng" dirty="0">
              <a:solidFill>
                <a:srgbClr val="CCCCF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951985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11" name="Obrázek 10" descr="Homér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2420" y="2404806"/>
            <a:ext cx="4917364" cy="3442154"/>
          </a:xfrm>
          <a:prstGeom prst="rect">
            <a:avLst/>
          </a:prstGeom>
        </p:spPr>
      </p:pic>
      <p:pic>
        <p:nvPicPr>
          <p:cNvPr id="12" name="Obrázek 11" descr="Homér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6675" y="2294334"/>
            <a:ext cx="2798288" cy="3527541"/>
          </a:xfrm>
          <a:prstGeom prst="rect">
            <a:avLst/>
          </a:prstGeom>
        </p:spPr>
      </p:pic>
      <p:pic>
        <p:nvPicPr>
          <p:cNvPr id="14" name="Obrázek 13" descr="Iliada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5710" y="2319419"/>
            <a:ext cx="1993060" cy="3527541"/>
          </a:xfrm>
          <a:prstGeom prst="rect">
            <a:avLst/>
          </a:prstGeom>
        </p:spPr>
      </p:pic>
      <p:pic>
        <p:nvPicPr>
          <p:cNvPr id="3" name="ukazka">
            <a:hlinkClick r:id="" action="ppaction://media"/>
            <a:extLst>
              <a:ext uri="{FF2B5EF4-FFF2-40B4-BE49-F238E27FC236}">
                <a16:creationId xmlns:a16="http://schemas.microsoft.com/office/drawing/2014/main" id="{257AB625-CCFE-4249-8E72-06B58F6A5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48784" y="5064420"/>
            <a:ext cx="406400" cy="4064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403AC75-67B4-4579-9833-EA659AA7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75" y="179441"/>
            <a:ext cx="10515600" cy="1272458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Počátky vzdělanosti </a:t>
            </a:r>
            <a:r>
              <a:rPr lang="en-US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v 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Evropě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775351" y="1162406"/>
            <a:ext cx="11091040" cy="51728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just"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b="1" dirty="0">
                <a:solidFill>
                  <a:srgbClr val="FF0000"/>
                </a:solidFill>
                <a:latin typeface="Georgia" pitchFamily="18" charset="0"/>
                <a:cs typeface="Times New Roman" pitchFamily="16" charset="0"/>
              </a:rPr>
              <a:t>6. stol. př. n. l.</a:t>
            </a:r>
          </a:p>
          <a:p>
            <a:pPr algn="just"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solidFill>
                  <a:srgbClr val="0070C0"/>
                </a:solidFill>
                <a:latin typeface="Georgia" pitchFamily="18" charset="0"/>
                <a:cs typeface="Times New Roman" pitchFamily="16" charset="0"/>
              </a:rPr>
              <a:t>Otázka </a:t>
            </a:r>
            <a:r>
              <a:rPr lang="cs-CZ" sz="2000" dirty="0">
                <a:solidFill>
                  <a:srgbClr val="FF0000"/>
                </a:solidFill>
                <a:latin typeface="Georgia" pitchFamily="18" charset="0"/>
                <a:cs typeface="Times New Roman" pitchFamily="16" charset="0"/>
              </a:rPr>
              <a:t>„Jak?“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  <a:cs typeface="Times New Roman" pitchFamily="16" charset="0"/>
              </a:rPr>
              <a:t>, otázka </a:t>
            </a:r>
            <a:r>
              <a:rPr lang="cs-CZ" sz="2000" dirty="0">
                <a:solidFill>
                  <a:srgbClr val="FF0000"/>
                </a:solidFill>
                <a:latin typeface="Georgia" pitchFamily="18" charset="0"/>
                <a:cs typeface="Times New Roman" pitchFamily="16" charset="0"/>
              </a:rPr>
              <a:t>„Proč?“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  <a:cs typeface="Times New Roman" pitchFamily="16" charset="0"/>
              </a:rPr>
              <a:t>.</a:t>
            </a:r>
          </a:p>
          <a:p>
            <a:pPr algn="just"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solidFill>
                <a:srgbClr val="0070C0"/>
              </a:solidFill>
              <a:latin typeface="Georgia" pitchFamily="18" charset="0"/>
              <a:cs typeface="Times New Roman" pitchFamily="16" charset="0"/>
            </a:endParaRPr>
          </a:p>
          <a:p>
            <a:pPr algn="just"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b="1" dirty="0">
                <a:solidFill>
                  <a:srgbClr val="0070C0"/>
                </a:solidFill>
                <a:latin typeface="Georgia" pitchFamily="18" charset="0"/>
                <a:cs typeface="Times New Roman" pitchFamily="16" charset="0"/>
              </a:rPr>
              <a:t>Zrod kauzálního myšlení </a:t>
            </a:r>
          </a:p>
          <a:p>
            <a:pPr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latin typeface="Georgia" pitchFamily="18" charset="0"/>
                <a:cs typeface="Times New Roman" pitchFamily="16" charset="0"/>
              </a:rPr>
              <a:t>Myšlenková struktura Iliady je v porovnání s předřeckou literaturou značně kauzální. Homérovská kauzalita má dva druhy: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  <a:cs typeface="Times New Roman" pitchFamily="16" charset="0"/>
              </a:rPr>
              <a:t>emocionální a přírodovědnou</a:t>
            </a:r>
            <a:r>
              <a:rPr lang="cs-CZ" sz="1600" dirty="0">
                <a:solidFill>
                  <a:srgbClr val="3333FF"/>
                </a:solidFill>
                <a:latin typeface="Georgia" pitchFamily="18" charset="0"/>
                <a:cs typeface="Times New Roman" pitchFamily="16" charset="0"/>
              </a:rPr>
              <a:t>. </a:t>
            </a:r>
            <a:r>
              <a:rPr lang="cs-CZ" sz="1600" dirty="0">
                <a:latin typeface="Georgia" pitchFamily="18" charset="0"/>
                <a:cs typeface="Times New Roman" pitchFamily="16" charset="0"/>
              </a:rPr>
              <a:t>První z nich poznává Homér přesně: závist vyvolává snahu škodit, dobro se odplácí dobrem, zlo zlem. Naproti tomu jsou přírodovědné vazby jsou popsané nepravdivě: příčinou sucha, moru je hněv bohů.</a:t>
            </a:r>
          </a:p>
          <a:p>
            <a:pPr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200" dirty="0">
              <a:solidFill>
                <a:srgbClr val="000000"/>
              </a:solidFill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200" dirty="0">
                <a:solidFill>
                  <a:srgbClr val="000000"/>
                </a:solidFill>
                <a:latin typeface="Georgia" pitchFamily="18" charset="0"/>
                <a:cs typeface="Times New Roman" pitchFamily="16" charset="0"/>
              </a:rPr>
              <a:t>Iliada:</a:t>
            </a:r>
            <a:r>
              <a:rPr lang="cs-CZ" sz="1200" dirty="0">
                <a:solidFill>
                  <a:srgbClr val="3333FF"/>
                </a:solidFill>
                <a:latin typeface="Georgia" pitchFamily="18" charset="0"/>
                <a:cs typeface="Times New Roman" pitchFamily="16" charset="0"/>
              </a:rPr>
              <a:t> </a:t>
            </a:r>
            <a:r>
              <a:rPr lang="cs-CZ" sz="1200" i="1" dirty="0">
                <a:solidFill>
                  <a:srgbClr val="000000"/>
                </a:solidFill>
                <a:latin typeface="Georgia" pitchFamily="18" charset="0"/>
                <a:cs typeface="Times New Roman" pitchFamily="16" charset="0"/>
              </a:rPr>
              <a:t>„Který z bohů to byl, co je svedl k hádce a souboji? Létin a Diův syn (Apolón). Ten, zanevřel na krále (Agamemnóna) hněvem, rozšířil v táboře mor – i hynuli lidé – neboť mu Átreův syn (Agamemnón) tak hanebně potupil Chrýse, božského kněze“.</a:t>
            </a:r>
            <a:r>
              <a:rPr lang="cs-CZ" sz="1200" dirty="0">
                <a:solidFill>
                  <a:srgbClr val="3333FF"/>
                </a:solidFill>
                <a:latin typeface="Georgia" pitchFamily="18" charset="0"/>
                <a:cs typeface="Times New Roman" pitchFamily="16" charset="0"/>
              </a:rPr>
              <a:t>	</a:t>
            </a:r>
          </a:p>
          <a:p>
            <a:pPr algn="just"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400" dirty="0">
                <a:solidFill>
                  <a:srgbClr val="00B050"/>
                </a:solidFill>
                <a:latin typeface="Georgia" pitchFamily="18" charset="0"/>
                <a:cs typeface="Times New Roman" pitchFamily="16" charset="0"/>
              </a:rPr>
              <a:t>				                1				                     2</a:t>
            </a:r>
          </a:p>
          <a:p>
            <a:pPr algn="just">
              <a:buClr>
                <a:srgbClr val="3333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b="1" dirty="0">
                <a:solidFill>
                  <a:srgbClr val="00B050"/>
                </a:solidFill>
                <a:latin typeface="Georgia" pitchFamily="18" charset="0"/>
                <a:cs typeface="Times New Roman" pitchFamily="16" charset="0"/>
              </a:rPr>
              <a:t>potupa Chrýse 		     hněv Apolóna  		    mor v táboře</a:t>
            </a: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200" b="1" i="1" dirty="0">
              <a:solidFill>
                <a:srgbClr val="0070C0"/>
              </a:solidFill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200" i="1" dirty="0">
              <a:solidFill>
                <a:srgbClr val="0070C0"/>
              </a:solidFill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000" dirty="0"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000" dirty="0"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000" dirty="0"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000" dirty="0"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000" dirty="0"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000" dirty="0"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000" dirty="0"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000" dirty="0">
              <a:latin typeface="Georgia" pitchFamily="18" charset="0"/>
              <a:cs typeface="Times New Roman" pitchFamily="16" charset="0"/>
            </a:endParaRP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000" dirty="0">
                <a:latin typeface="Georgia" pitchFamily="18" charset="0"/>
                <a:cs typeface="Times New Roman" pitchFamily="16" charset="0"/>
              </a:rPr>
              <a:t>Hejný, M. a kol. </a:t>
            </a:r>
            <a:r>
              <a:rPr lang="cs-CZ" sz="1000" i="1" dirty="0">
                <a:latin typeface="Georgia" pitchFamily="18" charset="0"/>
                <a:cs typeface="Times New Roman" pitchFamily="16" charset="0"/>
              </a:rPr>
              <a:t>Teória vyučovania matematiky 2</a:t>
            </a:r>
            <a:r>
              <a:rPr lang="cs-CZ" sz="1000" dirty="0">
                <a:latin typeface="Georgia" pitchFamily="18" charset="0"/>
                <a:cs typeface="Times New Roman" pitchFamily="16" charset="0"/>
              </a:rPr>
              <a:t>. Bratislava: SPN, 1990, („žlutá kniha“)</a:t>
            </a: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000" dirty="0">
                <a:latin typeface="Georgia" pitchFamily="18" charset="0"/>
                <a:cs typeface="Times New Roman" pitchFamily="16" charset="0"/>
              </a:rPr>
              <a:t>Znám, Š. a kol. </a:t>
            </a:r>
            <a:r>
              <a:rPr lang="cs-CZ" sz="1000" i="1" dirty="0">
                <a:latin typeface="Georgia" pitchFamily="18" charset="0"/>
                <a:cs typeface="Times New Roman" pitchFamily="16" charset="0"/>
              </a:rPr>
              <a:t>Pohl‘ad do dejin matematiky</a:t>
            </a:r>
            <a:r>
              <a:rPr lang="cs-CZ" sz="1000" dirty="0">
                <a:latin typeface="Georgia" pitchFamily="18" charset="0"/>
                <a:cs typeface="Times New Roman" pitchFamily="16" charset="0"/>
              </a:rPr>
              <a:t>. Bratislava: ALFA, 1986, str. 24.</a:t>
            </a:r>
          </a:p>
          <a:p>
            <a:pPr>
              <a:buClr>
                <a:srgbClr val="33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000" dirty="0">
                <a:latin typeface="Georgia" pitchFamily="18" charset="0"/>
                <a:cs typeface="Times New Roman" pitchFamily="16" charset="0"/>
              </a:rPr>
              <a:t>			</a:t>
            </a:r>
          </a:p>
        </p:txBody>
      </p:sp>
      <p:cxnSp>
        <p:nvCxnSpPr>
          <p:cNvPr id="11267" name="AutoShape 2"/>
          <p:cNvCxnSpPr>
            <a:cxnSpLocks noChangeShapeType="1"/>
          </p:cNvCxnSpPr>
          <p:nvPr/>
        </p:nvCxnSpPr>
        <p:spPr bwMode="auto">
          <a:xfrm>
            <a:off x="2684088" y="4112202"/>
            <a:ext cx="571500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1268" name="AutoShape 3"/>
          <p:cNvCxnSpPr>
            <a:cxnSpLocks noChangeShapeType="1"/>
          </p:cNvCxnSpPr>
          <p:nvPr/>
        </p:nvCxnSpPr>
        <p:spPr bwMode="auto">
          <a:xfrm>
            <a:off x="5243093" y="4112202"/>
            <a:ext cx="571500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75351" y="10713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Počátky vzdělanosti </a:t>
            </a:r>
            <a:r>
              <a:rPr lang="en-US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v Evrop</a:t>
            </a: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ě</a:t>
            </a:r>
            <a:endParaRPr lang="cs-CZ" sz="3600" dirty="0"/>
          </a:p>
        </p:txBody>
      </p:sp>
      <p:pic>
        <p:nvPicPr>
          <p:cNvPr id="11" name="Obrázek 10" descr="hejný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2097" y="3842670"/>
            <a:ext cx="1705815" cy="2540182"/>
          </a:xfrm>
          <a:prstGeom prst="rect">
            <a:avLst/>
          </a:prstGeom>
        </p:spPr>
      </p:pic>
      <p:pic>
        <p:nvPicPr>
          <p:cNvPr id="12" name="Obrázek 11" descr="Znám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64038" y="3842670"/>
            <a:ext cx="925225" cy="1325563"/>
          </a:xfrm>
          <a:prstGeom prst="rect">
            <a:avLst/>
          </a:prstGeom>
        </p:spPr>
      </p:pic>
      <p:pic>
        <p:nvPicPr>
          <p:cNvPr id="13" name="Obrázek 12" descr="Hejný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95466" y="3842670"/>
            <a:ext cx="955361" cy="1325563"/>
          </a:xfrm>
          <a:prstGeom prst="rect">
            <a:avLst/>
          </a:prstGeom>
        </p:spPr>
      </p:pic>
      <p:pic>
        <p:nvPicPr>
          <p:cNvPr id="1027" name="Picture 3" descr="Výsledek obrázku pro apollon">
            <a:hlinkClick r:id="rId6"/>
            <a:extLst>
              <a:ext uri="{FF2B5EF4-FFF2-40B4-BE49-F238E27FC236}">
                <a16:creationId xmlns:a16="http://schemas.microsoft.com/office/drawing/2014/main" id="{7A790BCF-13E3-4644-BE0B-9B7F446F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49" y="4290828"/>
            <a:ext cx="1014077" cy="141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text, kniha, hrníček&#10;&#10;Popis byl vytvořen automaticky">
            <a:extLst>
              <a:ext uri="{FF2B5EF4-FFF2-40B4-BE49-F238E27FC236}">
                <a16:creationId xmlns:a16="http://schemas.microsoft.com/office/drawing/2014/main" id="{A8A3A319-9B91-4616-87F8-01CD52038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31" y="4360313"/>
            <a:ext cx="1659409" cy="1325563"/>
          </a:xfrm>
          <a:prstGeom prst="rect">
            <a:avLst/>
          </a:prstGeom>
        </p:spPr>
      </p:pic>
      <p:pic>
        <p:nvPicPr>
          <p:cNvPr id="1031" name="Picture 7" descr="Výsledek obrázku pro Chrýseovna">
            <a:hlinkClick r:id="rId9"/>
            <a:extLst>
              <a:ext uri="{FF2B5EF4-FFF2-40B4-BE49-F238E27FC236}">
                <a16:creationId xmlns:a16="http://schemas.microsoft.com/office/drawing/2014/main" id="{94CD48E1-2207-4105-BDD7-C7C1BBCE9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71" y="4290828"/>
            <a:ext cx="170047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838200" y="1349168"/>
            <a:ext cx="10733689" cy="47009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984250" lvl="1" indent="-527050">
              <a:buClr>
                <a:srgbClr val="FF0066"/>
              </a:buClr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r>
              <a:rPr lang="cs-CZ" sz="4000" dirty="0">
                <a:solidFill>
                  <a:srgbClr val="0070C0"/>
                </a:solidFill>
                <a:latin typeface="Georgia" pitchFamily="18" charset="0"/>
              </a:rPr>
              <a:t>           Thalés </a:t>
            </a:r>
          </a:p>
          <a:p>
            <a:pPr marL="984250" lvl="1" indent="-527050">
              <a:buClr>
                <a:srgbClr val="FF0066"/>
              </a:buClr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                         (asi 624 – 545 př. n. l.)  </a:t>
            </a:r>
          </a:p>
          <a:p>
            <a:pPr marL="984250" lvl="1" indent="-527050" algn="ctr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endParaRPr lang="cs-CZ" dirty="0">
              <a:solidFill>
                <a:srgbClr val="000000"/>
              </a:solidFill>
              <a:latin typeface="Georgia" pitchFamily="18" charset="0"/>
            </a:endParaRPr>
          </a:p>
          <a:p>
            <a:pPr marL="984250" lvl="1" indent="-527050" algn="ctr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endParaRPr lang="cs-CZ" dirty="0">
              <a:solidFill>
                <a:srgbClr val="000000"/>
              </a:solidFill>
              <a:latin typeface="Georgia" pitchFamily="18" charset="0"/>
            </a:endParaRPr>
          </a:p>
          <a:p>
            <a:pPr marL="984250" lvl="1" indent="-527050" algn="ctr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endParaRPr lang="cs-CZ" dirty="0">
              <a:solidFill>
                <a:srgbClr val="000000"/>
              </a:solidFill>
              <a:latin typeface="Georgia" pitchFamily="18" charset="0"/>
            </a:endParaRPr>
          </a:p>
          <a:p>
            <a:pPr marL="984250" lvl="1" indent="-527050" algn="ctr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r>
              <a:rPr lang="cs-CZ" dirty="0">
                <a:solidFill>
                  <a:srgbClr val="000000"/>
                </a:solidFill>
                <a:latin typeface="Georgia" pitchFamily="18" charset="0"/>
              </a:rPr>
              <a:t>	</a:t>
            </a:r>
          </a:p>
          <a:p>
            <a:pPr marL="984250" lvl="1" indent="-527050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endParaRPr lang="cs-CZ" dirty="0">
              <a:solidFill>
                <a:srgbClr val="000000"/>
              </a:solidFill>
              <a:latin typeface="Georgia" pitchFamily="18" charset="0"/>
            </a:endParaRPr>
          </a:p>
          <a:p>
            <a:pPr marL="0" lvl="1" indent="-527050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r>
              <a:rPr lang="cs-CZ" dirty="0">
                <a:solidFill>
                  <a:srgbClr val="000000"/>
                </a:solidFill>
                <a:latin typeface="Georgia" pitchFamily="18" charset="0"/>
              </a:rPr>
              <a:t>„Ty si myslíš Thaléte, že poznáš, co je na nebi, když nejsi s to, abys viděl, co je před tvýma nohama?</a:t>
            </a:r>
          </a:p>
          <a:p>
            <a:pPr marL="984250" lvl="1" indent="-527050" algn="ctr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r>
              <a:rPr lang="cs-CZ" sz="1200" dirty="0">
                <a:solidFill>
                  <a:srgbClr val="000000"/>
                </a:solidFill>
                <a:latin typeface="Georgia" pitchFamily="18" charset="0"/>
              </a:rPr>
              <a:t>(posměch thrácké služky , když Thalés, zkoumaje hvězdy a hledě vzhůru, spadl do jámy)</a:t>
            </a:r>
            <a:r>
              <a:rPr lang="ar-SA" sz="1200" dirty="0">
                <a:solidFill>
                  <a:srgbClr val="000000"/>
                </a:solidFill>
                <a:latin typeface="Georgia" pitchFamily="18" charset="0"/>
              </a:rPr>
              <a:t>‏</a:t>
            </a:r>
            <a:endParaRPr lang="en-US" sz="1200" dirty="0">
              <a:solidFill>
                <a:srgbClr val="000000"/>
              </a:solidFill>
              <a:latin typeface="Georgia" pitchFamily="18" charset="0"/>
            </a:endParaRPr>
          </a:p>
          <a:p>
            <a:pPr marL="984250" lvl="1" indent="-527050" algn="ctr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endParaRPr lang="cs-CZ" sz="1400" dirty="0">
              <a:solidFill>
                <a:srgbClr val="000000"/>
              </a:solidFill>
              <a:latin typeface="Georgia" pitchFamily="18" charset="0"/>
            </a:endParaRPr>
          </a:p>
          <a:p>
            <a:pPr marL="0" lvl="1" algn="just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r>
              <a:rPr lang="cs-CZ" sz="1400" dirty="0">
                <a:solidFill>
                  <a:srgbClr val="000000"/>
                </a:solidFill>
                <a:latin typeface="Georgia" pitchFamily="18" charset="0"/>
              </a:rPr>
              <a:t>Platón v </a:t>
            </a:r>
            <a:r>
              <a:rPr lang="cs-CZ" sz="1400" i="1" dirty="0">
                <a:solidFill>
                  <a:srgbClr val="0070C0"/>
                </a:solidFill>
                <a:latin typeface="Georgia" pitchFamily="18" charset="0"/>
              </a:rPr>
              <a:t>Theaitétu</a:t>
            </a:r>
            <a:r>
              <a:rPr lang="cs-CZ" sz="14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latin typeface="Georgia" pitchFamily="18" charset="0"/>
              </a:rPr>
              <a:t>rozvíjel na pozadí této epizody své sókratovské úvahy o filosofech, kteří </a:t>
            </a:r>
            <a:r>
              <a:rPr lang="cs-CZ" sz="1400" i="1" dirty="0">
                <a:solidFill>
                  <a:srgbClr val="000000"/>
                </a:solidFill>
                <a:latin typeface="Georgia" pitchFamily="18" charset="0"/>
              </a:rPr>
              <a:t>„nedovedou sbalit své ložní prádlo“</a:t>
            </a:r>
            <a:r>
              <a:rPr lang="cs-CZ" sz="1400" dirty="0">
                <a:solidFill>
                  <a:srgbClr val="000000"/>
                </a:solidFill>
                <a:latin typeface="Georgia" pitchFamily="18" charset="0"/>
              </a:rPr>
              <a:t> a zdají se proto ostatním </a:t>
            </a:r>
            <a:r>
              <a:rPr lang="cs-CZ" sz="1400" i="1" dirty="0">
                <a:solidFill>
                  <a:srgbClr val="000000"/>
                </a:solidFill>
                <a:latin typeface="Georgia" pitchFamily="18" charset="0"/>
              </a:rPr>
              <a:t>„přihlouplí“</a:t>
            </a:r>
            <a:r>
              <a:rPr lang="cs-CZ" sz="1400" dirty="0">
                <a:solidFill>
                  <a:srgbClr val="000000"/>
                </a:solidFill>
                <a:latin typeface="Georgia" pitchFamily="18" charset="0"/>
              </a:rPr>
              <a:t>, a uváděl, že se tento posměch vztahuje na všechny, kdo se filosofií zabývají . V nové době pak Hegel připojil k této tradiční výtce klasickou repliku: „</a:t>
            </a:r>
            <a:r>
              <a:rPr lang="cs-CZ" sz="1400" i="1" dirty="0">
                <a:solidFill>
                  <a:srgbClr val="000000"/>
                </a:solidFill>
                <a:latin typeface="Georgia" pitchFamily="18" charset="0"/>
              </a:rPr>
              <a:t>Lidé se takovým posmívají a mají tu výhodu, že jim to filosofové nemohou vrátit; lidé ale nechápou, že se filosofové smějí </a:t>
            </a:r>
            <a:r>
              <a:rPr lang="cs-CZ" sz="1400" b="1" i="1" dirty="0">
                <a:solidFill>
                  <a:srgbClr val="000000"/>
                </a:solidFill>
                <a:latin typeface="Georgia" pitchFamily="18" charset="0"/>
              </a:rPr>
              <a:t>jim</a:t>
            </a:r>
            <a:r>
              <a:rPr lang="cs-CZ" sz="1400" i="1" dirty="0">
                <a:solidFill>
                  <a:srgbClr val="000000"/>
                </a:solidFill>
                <a:latin typeface="Georgia" pitchFamily="18" charset="0"/>
              </a:rPr>
              <a:t>, kteří ani nemohou spadnout do jámy jen proto, že v ní jednou provždy leží a nejsou s to pozvednout svůj zrak k tomu, co je nad nimi“</a:t>
            </a:r>
          </a:p>
          <a:p>
            <a:pPr marL="984250" lvl="1" indent="-527050" algn="just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endParaRPr lang="cs-CZ" sz="1400" i="1" dirty="0">
              <a:solidFill>
                <a:srgbClr val="000000"/>
              </a:solidFill>
              <a:latin typeface="Georgia" pitchFamily="18" charset="0"/>
            </a:endParaRPr>
          </a:p>
          <a:p>
            <a:pPr marL="0" lvl="1">
              <a:spcBef>
                <a:spcPts val="3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200" i="1" dirty="0">
                <a:solidFill>
                  <a:srgbClr val="000000"/>
                </a:solidFill>
                <a:latin typeface="Georgia" pitchFamily="18" charset="0"/>
              </a:rPr>
              <a:t>Ivo Tretera</a:t>
            </a:r>
            <a:r>
              <a:rPr lang="cs-CZ" sz="1200" dirty="0">
                <a:solidFill>
                  <a:srgbClr val="000000"/>
                </a:solidFill>
                <a:latin typeface="Georgia" pitchFamily="18" charset="0"/>
              </a:rPr>
              <a:t> (*1923, profesor dějin filosofie FF UK Praha), </a:t>
            </a:r>
            <a:r>
              <a:rPr lang="cs-CZ" sz="1200" i="1" dirty="0">
                <a:solidFill>
                  <a:srgbClr val="000000"/>
                </a:solidFill>
                <a:latin typeface="Georgia" pitchFamily="18" charset="0"/>
                <a:cs typeface="Times New Roman" pitchFamily="16" charset="0"/>
              </a:rPr>
              <a:t>Nástin dějin evropského myšlení. Od Thaléta po Rousseauovi</a:t>
            </a:r>
            <a:r>
              <a:rPr lang="cs-CZ" sz="1200" dirty="0">
                <a:solidFill>
                  <a:srgbClr val="000000"/>
                </a:solidFill>
                <a:latin typeface="Georgia" pitchFamily="18" charset="0"/>
                <a:cs typeface="Times New Roman" pitchFamily="16" charset="0"/>
              </a:rPr>
              <a:t>. Praha, Paseka</a:t>
            </a:r>
            <a:r>
              <a:rPr lang="en-GB" sz="1200" dirty="0">
                <a:solidFill>
                  <a:srgbClr val="000000"/>
                </a:solidFill>
                <a:latin typeface="Georgia" pitchFamily="18" charset="0"/>
                <a:cs typeface="Times New Roman" pitchFamily="16" charset="0"/>
              </a:rPr>
              <a:t>,</a:t>
            </a:r>
            <a:r>
              <a:rPr lang="cs-CZ" sz="1200" dirty="0">
                <a:solidFill>
                  <a:srgbClr val="000000"/>
                </a:solidFill>
                <a:latin typeface="Georgia" pitchFamily="18" charset="0"/>
                <a:cs typeface="Times New Roman" pitchFamily="16" charset="0"/>
              </a:rPr>
              <a:t>  1999</a:t>
            </a:r>
            <a:r>
              <a:rPr lang="en-GB" sz="1200" dirty="0">
                <a:solidFill>
                  <a:srgbClr val="000000"/>
                </a:solidFill>
                <a:latin typeface="Georgia" pitchFamily="18" charset="0"/>
                <a:cs typeface="Times New Roman" pitchFamily="16" charset="0"/>
              </a:rPr>
              <a:t>.</a:t>
            </a:r>
            <a:endParaRPr lang="cs-CZ" sz="1200" dirty="0">
              <a:solidFill>
                <a:srgbClr val="000000"/>
              </a:solidFill>
              <a:latin typeface="Georgia" pitchFamily="18" charset="0"/>
              <a:cs typeface="Times New Roman" pitchFamily="16" charset="0"/>
            </a:endParaRPr>
          </a:p>
          <a:p>
            <a:pPr marL="984250" lvl="1" indent="-527050" algn="just">
              <a:tabLst>
                <a:tab pos="984250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  <a:tab pos="9518650" algn="l"/>
                <a:tab pos="9967913" algn="l"/>
              </a:tabLst>
            </a:pPr>
            <a:endParaRPr lang="cs-CZ" sz="1000" dirty="0">
              <a:solidFill>
                <a:srgbClr val="000000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277" y="1446562"/>
            <a:ext cx="1577188" cy="20467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Obrázek 6" descr="Thales 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87451" y="1372942"/>
            <a:ext cx="2448272" cy="2056058"/>
          </a:xfrm>
          <a:prstGeom prst="rect">
            <a:avLst/>
          </a:prstGeom>
        </p:spPr>
      </p:pic>
      <p:pic>
        <p:nvPicPr>
          <p:cNvPr id="8" name="Obrázek 7" descr="Milet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5741" y="1510906"/>
            <a:ext cx="3260758" cy="19180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D5739D-73DA-45E7-ADC7-06C99926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04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Milétská škola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3592514" y="2786063"/>
            <a:ext cx="2619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>
                <a:solidFill>
                  <a:srgbClr val="FFFFFF"/>
                </a:solidFill>
              </a:rPr>
              <a:t>f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872695" y="1091472"/>
            <a:ext cx="10515599" cy="20027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tabLst>
                <a:tab pos="0" algn="l"/>
                <a:tab pos="355600" algn="l"/>
                <a:tab pos="714375" algn="l"/>
                <a:tab pos="1073150" algn="l"/>
                <a:tab pos="1431925" algn="l"/>
                <a:tab pos="1790700" algn="l"/>
                <a:tab pos="2149475" algn="l"/>
                <a:tab pos="2508250" algn="l"/>
                <a:tab pos="2867025" algn="l"/>
                <a:tab pos="3225800" algn="l"/>
                <a:tab pos="3584575" algn="l"/>
                <a:tab pos="3943350" algn="l"/>
                <a:tab pos="4302125" algn="l"/>
                <a:tab pos="4660900" algn="l"/>
                <a:tab pos="5019675" algn="l"/>
                <a:tab pos="5378450" algn="l"/>
                <a:tab pos="5737225" algn="l"/>
                <a:tab pos="6096000" algn="l"/>
                <a:tab pos="6454775" algn="l"/>
                <a:tab pos="6813550" algn="l"/>
                <a:tab pos="7172325" algn="l"/>
                <a:tab pos="7237413" algn="l"/>
                <a:tab pos="7961313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cs-CZ" sz="1600" dirty="0">
                <a:solidFill>
                  <a:srgbClr val="3333CC"/>
                </a:solidFill>
                <a:latin typeface="Georgia" pitchFamily="18" charset="0"/>
              </a:rPr>
              <a:t>	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Zlomky předsokratovských myslitelů </a:t>
            </a:r>
            <a:r>
              <a:rPr lang="cs-CZ" sz="1200" i="1" dirty="0">
                <a:solidFill>
                  <a:srgbClr val="0070C0"/>
                </a:solidFill>
                <a:latin typeface="Georgia" pitchFamily="18" charset="0"/>
              </a:rPr>
              <a:t>(Karel Svoboda, NČAV, Praha 1962)</a:t>
            </a:r>
            <a:r>
              <a:rPr lang="ar-SA" sz="1200" i="1" dirty="0">
                <a:solidFill>
                  <a:srgbClr val="0070C0"/>
                </a:solidFill>
                <a:latin typeface="Georgia" pitchFamily="18" charset="0"/>
              </a:rPr>
              <a:t>‏</a:t>
            </a:r>
            <a:endParaRPr lang="cs-CZ" sz="1200" i="1" dirty="0">
              <a:solidFill>
                <a:srgbClr val="0070C0"/>
              </a:solidFill>
              <a:latin typeface="Georgia" pitchFamily="18" charset="0"/>
            </a:endParaRPr>
          </a:p>
          <a:p>
            <a:pPr>
              <a:buClr>
                <a:srgbClr val="000000"/>
              </a:buClr>
              <a:tabLst>
                <a:tab pos="0" algn="l"/>
                <a:tab pos="355600" algn="l"/>
                <a:tab pos="714375" algn="l"/>
                <a:tab pos="1073150" algn="l"/>
                <a:tab pos="1431925" algn="l"/>
                <a:tab pos="1790700" algn="l"/>
                <a:tab pos="2149475" algn="l"/>
                <a:tab pos="2508250" algn="l"/>
                <a:tab pos="2867025" algn="l"/>
                <a:tab pos="3225800" algn="l"/>
                <a:tab pos="3584575" algn="l"/>
                <a:tab pos="3943350" algn="l"/>
                <a:tab pos="4302125" algn="l"/>
                <a:tab pos="4660900" algn="l"/>
                <a:tab pos="5019675" algn="l"/>
                <a:tab pos="5378450" algn="l"/>
                <a:tab pos="5737225" algn="l"/>
                <a:tab pos="6096000" algn="l"/>
                <a:tab pos="6454775" algn="l"/>
                <a:tab pos="6813550" algn="l"/>
                <a:tab pos="7172325" algn="l"/>
                <a:tab pos="7237413" algn="l"/>
                <a:tab pos="7961313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cs-CZ" dirty="0">
                <a:solidFill>
                  <a:srgbClr val="000000"/>
                </a:solidFill>
                <a:latin typeface="Georgia" pitchFamily="18" charset="0"/>
              </a:rPr>
              <a:t>	Přihodilo se, že za bitvy najednou se stal den nocí. Tuto přeměnu dne předpověděl Iónům Thalés Milétský; jako lhůtu stanovil ten rok, v kterém se vskutku stala ona změna. </a:t>
            </a:r>
          </a:p>
          <a:p>
            <a:pPr>
              <a:buClr>
                <a:srgbClr val="000000"/>
              </a:buClr>
              <a:tabLst>
                <a:tab pos="0" algn="l"/>
                <a:tab pos="355600" algn="l"/>
                <a:tab pos="714375" algn="l"/>
                <a:tab pos="1073150" algn="l"/>
                <a:tab pos="1431925" algn="l"/>
                <a:tab pos="1790700" algn="l"/>
                <a:tab pos="2149475" algn="l"/>
                <a:tab pos="2508250" algn="l"/>
                <a:tab pos="2867025" algn="l"/>
                <a:tab pos="3225800" algn="l"/>
                <a:tab pos="3584575" algn="l"/>
                <a:tab pos="3943350" algn="l"/>
                <a:tab pos="4302125" algn="l"/>
                <a:tab pos="4660900" algn="l"/>
                <a:tab pos="5019675" algn="l"/>
                <a:tab pos="5378450" algn="l"/>
                <a:tab pos="5737225" algn="l"/>
                <a:tab pos="6096000" algn="l"/>
                <a:tab pos="6454775" algn="l"/>
                <a:tab pos="6813550" algn="l"/>
                <a:tab pos="7172325" algn="l"/>
                <a:tab pos="7237413" algn="l"/>
                <a:tab pos="7961313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cs-CZ" sz="1200" i="1" dirty="0">
                <a:solidFill>
                  <a:srgbClr val="000000"/>
                </a:solidFill>
                <a:latin typeface="Georgia" pitchFamily="18" charset="0"/>
              </a:rPr>
              <a:t>	</a:t>
            </a:r>
            <a:r>
              <a:rPr lang="cs-CZ" sz="1200" i="1" dirty="0">
                <a:solidFill>
                  <a:srgbClr val="0070C0"/>
                </a:solidFill>
                <a:latin typeface="Georgia" pitchFamily="18" charset="0"/>
              </a:rPr>
              <a:t>(Zlomek A 5 z Herodota)</a:t>
            </a:r>
            <a:r>
              <a:rPr lang="ar-SA" sz="1200" i="1" dirty="0">
                <a:solidFill>
                  <a:srgbClr val="0070C0"/>
                </a:solidFill>
                <a:latin typeface="Georgia" pitchFamily="18" charset="0"/>
              </a:rPr>
              <a:t>‏</a:t>
            </a:r>
            <a:endParaRPr lang="cs-CZ" sz="1200" i="1" dirty="0">
              <a:solidFill>
                <a:srgbClr val="0070C0"/>
              </a:solidFill>
              <a:latin typeface="Georgia" pitchFamily="18" charset="0"/>
            </a:endParaRPr>
          </a:p>
          <a:p>
            <a:pPr>
              <a:buClr>
                <a:srgbClr val="000000"/>
              </a:buClr>
              <a:tabLst>
                <a:tab pos="0" algn="l"/>
                <a:tab pos="355600" algn="l"/>
                <a:tab pos="714375" algn="l"/>
                <a:tab pos="1073150" algn="l"/>
                <a:tab pos="1431925" algn="l"/>
                <a:tab pos="1790700" algn="l"/>
                <a:tab pos="2149475" algn="l"/>
                <a:tab pos="2508250" algn="l"/>
                <a:tab pos="2867025" algn="l"/>
                <a:tab pos="3225800" algn="l"/>
                <a:tab pos="3584575" algn="l"/>
                <a:tab pos="3943350" algn="l"/>
                <a:tab pos="4302125" algn="l"/>
                <a:tab pos="4660900" algn="l"/>
                <a:tab pos="5019675" algn="l"/>
                <a:tab pos="5378450" algn="l"/>
                <a:tab pos="5737225" algn="l"/>
                <a:tab pos="6096000" algn="l"/>
                <a:tab pos="6454775" algn="l"/>
                <a:tab pos="6813550" algn="l"/>
                <a:tab pos="7172325" algn="l"/>
                <a:tab pos="7237413" algn="l"/>
                <a:tab pos="7961313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cs-CZ" sz="1200" i="1" dirty="0">
                <a:solidFill>
                  <a:srgbClr val="0070C0"/>
                </a:solidFill>
                <a:latin typeface="Georgia" pitchFamily="18" charset="0"/>
              </a:rPr>
              <a:t>	Bitva mezi lydským králem Alyattem a médským  králem Kyaxarem (590-585). </a:t>
            </a:r>
          </a:p>
          <a:p>
            <a:pPr>
              <a:buClr>
                <a:srgbClr val="000000"/>
              </a:buClr>
              <a:tabLst>
                <a:tab pos="0" algn="l"/>
                <a:tab pos="355600" algn="l"/>
                <a:tab pos="714375" algn="l"/>
                <a:tab pos="1073150" algn="l"/>
                <a:tab pos="1431925" algn="l"/>
                <a:tab pos="1790700" algn="l"/>
                <a:tab pos="2149475" algn="l"/>
                <a:tab pos="2508250" algn="l"/>
                <a:tab pos="2867025" algn="l"/>
                <a:tab pos="3225800" algn="l"/>
                <a:tab pos="3584575" algn="l"/>
                <a:tab pos="3943350" algn="l"/>
                <a:tab pos="4302125" algn="l"/>
                <a:tab pos="4660900" algn="l"/>
                <a:tab pos="5019675" algn="l"/>
                <a:tab pos="5378450" algn="l"/>
                <a:tab pos="5737225" algn="l"/>
                <a:tab pos="6096000" algn="l"/>
                <a:tab pos="6454775" algn="l"/>
                <a:tab pos="6813550" algn="l"/>
                <a:tab pos="7172325" algn="l"/>
                <a:tab pos="7237413" algn="l"/>
                <a:tab pos="7961313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cs-CZ" sz="1200" i="1" dirty="0">
                <a:solidFill>
                  <a:srgbClr val="0070C0"/>
                </a:solidFill>
                <a:latin typeface="Georgia" pitchFamily="18" charset="0"/>
              </a:rPr>
              <a:t>Ukončena šestý rok smírem u řeky Halyu dne 28. 5. 585 př. n. l.</a:t>
            </a:r>
          </a:p>
          <a:p>
            <a:pPr>
              <a:buClr>
                <a:srgbClr val="000000"/>
              </a:buClr>
              <a:tabLst>
                <a:tab pos="0" algn="l"/>
                <a:tab pos="355600" algn="l"/>
                <a:tab pos="714375" algn="l"/>
                <a:tab pos="1073150" algn="l"/>
                <a:tab pos="1431925" algn="l"/>
                <a:tab pos="1790700" algn="l"/>
                <a:tab pos="2149475" algn="l"/>
                <a:tab pos="2508250" algn="l"/>
                <a:tab pos="2867025" algn="l"/>
                <a:tab pos="3225800" algn="l"/>
                <a:tab pos="3584575" algn="l"/>
                <a:tab pos="3943350" algn="l"/>
                <a:tab pos="4302125" algn="l"/>
                <a:tab pos="4660900" algn="l"/>
                <a:tab pos="5019675" algn="l"/>
                <a:tab pos="5378450" algn="l"/>
                <a:tab pos="5737225" algn="l"/>
                <a:tab pos="6096000" algn="l"/>
                <a:tab pos="6454775" algn="l"/>
                <a:tab pos="6813550" algn="l"/>
                <a:tab pos="7172325" algn="l"/>
                <a:tab pos="7237413" algn="l"/>
                <a:tab pos="7961313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cs-CZ" sz="1200" i="1" dirty="0">
                <a:solidFill>
                  <a:srgbClr val="3333CC"/>
                </a:solidFill>
                <a:latin typeface="Georgia" pitchFamily="18" charset="0"/>
              </a:rPr>
              <a:t>	</a:t>
            </a:r>
            <a:r>
              <a:rPr lang="cs-CZ" dirty="0">
                <a:solidFill>
                  <a:srgbClr val="FF0000"/>
                </a:solidFill>
                <a:latin typeface="Georgia" pitchFamily="18" charset="0"/>
              </a:rPr>
              <a:t>28. květen 585 př. n. l.</a:t>
            </a:r>
          </a:p>
          <a:p>
            <a:pPr>
              <a:buClr>
                <a:srgbClr val="000000"/>
              </a:buClr>
              <a:tabLst>
                <a:tab pos="0" algn="l"/>
                <a:tab pos="355600" algn="l"/>
                <a:tab pos="714375" algn="l"/>
                <a:tab pos="1073150" algn="l"/>
                <a:tab pos="1431925" algn="l"/>
                <a:tab pos="1790700" algn="l"/>
                <a:tab pos="2149475" algn="l"/>
                <a:tab pos="2508250" algn="l"/>
                <a:tab pos="2867025" algn="l"/>
                <a:tab pos="3225800" algn="l"/>
                <a:tab pos="3584575" algn="l"/>
                <a:tab pos="3943350" algn="l"/>
                <a:tab pos="4302125" algn="l"/>
                <a:tab pos="4660900" algn="l"/>
                <a:tab pos="5019675" algn="l"/>
                <a:tab pos="5378450" algn="l"/>
                <a:tab pos="5737225" algn="l"/>
                <a:tab pos="6096000" algn="l"/>
                <a:tab pos="6454775" algn="l"/>
                <a:tab pos="6813550" algn="l"/>
                <a:tab pos="7172325" algn="l"/>
                <a:tab pos="7237413" algn="l"/>
                <a:tab pos="7961313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cs-CZ" dirty="0">
                <a:solidFill>
                  <a:srgbClr val="FF0000"/>
                </a:solidFill>
                <a:latin typeface="Georgia" pitchFamily="18" charset="0"/>
              </a:rPr>
              <a:t>Oficiální den zrodu evropské vědy i filosofie</a:t>
            </a:r>
            <a:r>
              <a:rPr lang="cs-CZ" sz="1600" dirty="0">
                <a:solidFill>
                  <a:srgbClr val="000000"/>
                </a:solidFill>
              </a:rPr>
              <a:t>	</a:t>
            </a:r>
            <a:endParaRPr lang="cs-CZ" sz="1200" i="1" dirty="0">
              <a:solidFill>
                <a:srgbClr val="3333CC"/>
              </a:solidFill>
            </a:endParaRPr>
          </a:p>
        </p:txBody>
      </p:sp>
      <p:pic>
        <p:nvPicPr>
          <p:cNvPr id="153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317" y="3284983"/>
            <a:ext cx="10488987" cy="32209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05860BC-2427-48A4-9915-715EEACA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96" y="321480"/>
            <a:ext cx="10515600" cy="76999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Thalés</a:t>
            </a:r>
          </a:p>
        </p:txBody>
      </p:sp>
      <p:pic>
        <p:nvPicPr>
          <p:cNvPr id="4" name="Obrázek 3" descr="Obsah obrázku muž&#10;&#10;Popis byl vytvořen automaticky">
            <a:extLst>
              <a:ext uri="{FF2B5EF4-FFF2-40B4-BE49-F238E27FC236}">
                <a16:creationId xmlns:a16="http://schemas.microsoft.com/office/drawing/2014/main" id="{2D17A2A2-B099-467D-93BA-82E1B5D49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17" y="1770577"/>
            <a:ext cx="2036159" cy="285062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903" y="9768"/>
            <a:ext cx="10515600" cy="917467"/>
          </a:xfrm>
        </p:spPr>
        <p:txBody>
          <a:bodyPr>
            <a:normAutofit fontScale="90000"/>
          </a:bodyPr>
          <a:lstStyle/>
          <a:p>
            <a:pPr algn="l"/>
            <a:br>
              <a:rPr lang="cs-CZ" sz="40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</a:br>
            <a:r>
              <a:rPr lang="cs-CZ" sz="40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Počátky vzdělanosti </a:t>
            </a:r>
            <a:r>
              <a:rPr lang="en-US" sz="40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v </a:t>
            </a:r>
            <a:r>
              <a:rPr lang="cs-CZ" sz="40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Evropě</a:t>
            </a:r>
            <a:br>
              <a:rPr lang="cs-CZ" sz="4000" dirty="0"/>
            </a:br>
            <a:endParaRPr lang="cs-CZ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77903" y="1208690"/>
            <a:ext cx="10726125" cy="54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Georgia" pitchFamily="18" charset="0"/>
              </a:rPr>
              <a:t>   </a:t>
            </a:r>
            <a:r>
              <a:rPr lang="el-GR" sz="3200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Άκαδήμεια</a:t>
            </a:r>
            <a:endParaRPr lang="cs-CZ" sz="3200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cs-CZ" sz="32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 Academia Platonica</a:t>
            </a:r>
            <a:endParaRPr lang="cs-CZ" sz="3200" dirty="0">
              <a:latin typeface="Georgia" pitchFamily="18" charset="0"/>
            </a:endParaRPr>
          </a:p>
          <a:p>
            <a:pPr algn="ctr"/>
            <a:r>
              <a:rPr lang="el-GR" sz="2400" dirty="0">
                <a:latin typeface="Georgia" pitchFamily="18" charset="0"/>
                <a:cs typeface="Times New Roman" pitchFamily="18" charset="0"/>
              </a:rPr>
              <a:t>Ἀκάδημος</a:t>
            </a:r>
            <a:r>
              <a:rPr lang="cs-CZ" sz="2400" dirty="0">
                <a:latin typeface="Georgia" pitchFamily="18" charset="0"/>
                <a:cs typeface="Times New Roman" pitchFamily="18" charset="0"/>
              </a:rPr>
              <a:t> – Akademos</a:t>
            </a:r>
          </a:p>
          <a:p>
            <a:pPr algn="ctr"/>
            <a:r>
              <a:rPr lang="cs-CZ" sz="2800" dirty="0">
                <a:latin typeface="Georgia" pitchFamily="18" charset="0"/>
                <a:cs typeface="Times New Roman" pitchFamily="18" charset="0"/>
              </a:rPr>
              <a:t>387 př. n. l. – 529</a:t>
            </a:r>
          </a:p>
          <a:p>
            <a:pPr algn="ctr"/>
            <a:endParaRPr lang="cs-CZ" sz="3200" dirty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cs-CZ" sz="1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										   	</a:t>
            </a:r>
          </a:p>
          <a:p>
            <a:pPr algn="ctr"/>
            <a:endParaRPr lang="cs-CZ" sz="1600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endParaRPr lang="cs-CZ" sz="1600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endParaRPr lang="cs-CZ" sz="1600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endParaRPr lang="cs-CZ" sz="1600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endParaRPr lang="cs-CZ" sz="1600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Platón</a:t>
            </a:r>
          </a:p>
          <a:p>
            <a:pPr algn="ctr"/>
            <a:r>
              <a:rPr lang="pl-PL" sz="1400" dirty="0">
                <a:latin typeface="Georgia" panose="02040502050405020303" pitchFamily="18" charset="0"/>
              </a:rPr>
              <a:t>(427 – 347 př. n. l.)</a:t>
            </a:r>
            <a:endParaRPr lang="cs-CZ" sz="1600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endParaRPr lang="cs-CZ" dirty="0"/>
          </a:p>
        </p:txBody>
      </p:sp>
      <p:pic>
        <p:nvPicPr>
          <p:cNvPr id="4" name="Obrázek 3" descr="pla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7745" y="3212344"/>
            <a:ext cx="1747346" cy="2196577"/>
          </a:xfrm>
          <a:prstGeom prst="rect">
            <a:avLst/>
          </a:prstGeom>
        </p:spPr>
      </p:pic>
      <p:pic>
        <p:nvPicPr>
          <p:cNvPr id="10" name="Obrázek 9" descr="Platonova akademi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903" y="1208690"/>
            <a:ext cx="2895168" cy="2912714"/>
          </a:xfrm>
          <a:prstGeom prst="rect">
            <a:avLst/>
          </a:prstGeom>
        </p:spPr>
      </p:pic>
      <p:pic>
        <p:nvPicPr>
          <p:cNvPr id="15" name="Obrázek 14" descr="platon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4877" y="4610880"/>
            <a:ext cx="1870381" cy="18703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2BF4C1-B2FF-4F91-B97F-832DB115F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5" y="4413430"/>
            <a:ext cx="2387037" cy="1872186"/>
          </a:xfrm>
          <a:prstGeom prst="rect">
            <a:avLst/>
          </a:prstGeom>
        </p:spPr>
      </p:pic>
      <p:pic>
        <p:nvPicPr>
          <p:cNvPr id="18" name="Obrázek 17" descr="Obsah obrázku šaty, žena, stojící, muž&#10;&#10;Popis byl vytvořen automaticky">
            <a:extLst>
              <a:ext uri="{FF2B5EF4-FFF2-40B4-BE49-F238E27FC236}">
                <a16:creationId xmlns:a16="http://schemas.microsoft.com/office/drawing/2014/main" id="{6234087C-271C-4378-AE26-2FB1B298C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65" y="982163"/>
            <a:ext cx="2575033" cy="33284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7C21B-07E4-4BB4-8F20-3B45E187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i="1" dirty="0">
                <a:solidFill>
                  <a:srgbClr val="0070C0"/>
                </a:solidFill>
                <a:latin typeface="Georgia" pitchFamily="18" charset="0"/>
              </a:rPr>
              <a:t>Ούδείς άγεωμέτρητος εισίτω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3" name="Picture 3" descr="C:\Documents and Settings\Dag - Hrubý\Dokumenty\Obrázky\athens.jpg">
            <a:extLst>
              <a:ext uri="{FF2B5EF4-FFF2-40B4-BE49-F238E27FC236}">
                <a16:creationId xmlns:a16="http://schemas.microsoft.com/office/drawing/2014/main" id="{B1DB26C5-1359-475B-8625-051975AC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532" y="1325563"/>
            <a:ext cx="8344936" cy="53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1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5066" y="0"/>
            <a:ext cx="10515600" cy="1325563"/>
          </a:xfrm>
        </p:spPr>
        <p:txBody>
          <a:bodyPr>
            <a:noAutofit/>
          </a:bodyPr>
          <a:lstStyle/>
          <a:p>
            <a:pPr algn="l"/>
            <a:b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</a:b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Počátky vzdělanosti </a:t>
            </a:r>
            <a:r>
              <a:rPr lang="en-US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v Evrop</a:t>
            </a: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ě</a:t>
            </a:r>
            <a:br>
              <a:rPr lang="cs-CZ" sz="3600" dirty="0"/>
            </a:br>
            <a:endParaRPr lang="cs-CZ" sz="36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4" name="Obrázek 3" descr="augusti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066" y="2601788"/>
            <a:ext cx="1364835" cy="2357443"/>
          </a:xfrm>
          <a:prstGeom prst="rect">
            <a:avLst/>
          </a:prstGeom>
        </p:spPr>
      </p:pic>
      <p:pic>
        <p:nvPicPr>
          <p:cNvPr id="5" name="Obrázek 4" descr="augustin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1905" y="2597180"/>
            <a:ext cx="1400604" cy="2393759"/>
          </a:xfrm>
          <a:prstGeom prst="rect">
            <a:avLst/>
          </a:prstGeom>
        </p:spPr>
      </p:pic>
      <p:pic>
        <p:nvPicPr>
          <p:cNvPr id="7" name="Obrázek 6" descr="augustin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3419" y="2598655"/>
            <a:ext cx="1357176" cy="239375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45066" y="5355573"/>
            <a:ext cx="6580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Georgia" pitchFamily="18" charset="0"/>
              </a:rPr>
              <a:t>„</a:t>
            </a:r>
            <a:r>
              <a:rPr lang="cs-CZ" sz="2400" i="1" dirty="0">
                <a:latin typeface="Georgia" pitchFamily="18" charset="0"/>
              </a:rPr>
              <a:t>Každý dobrý křesťan by se měl mít na pozoru </a:t>
            </a:r>
          </a:p>
          <a:p>
            <a:r>
              <a:rPr lang="cs-CZ" sz="2400" i="1" dirty="0">
                <a:latin typeface="Georgia" pitchFamily="18" charset="0"/>
              </a:rPr>
              <a:t>před matematiky, kteří již po staletí pomáhají </a:t>
            </a:r>
          </a:p>
          <a:p>
            <a:r>
              <a:rPr lang="cs-CZ" sz="2400" i="1" dirty="0">
                <a:latin typeface="Georgia" pitchFamily="18" charset="0"/>
              </a:rPr>
              <a:t>ďáblu zatemnit lidem ducha.“(390)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5067" y="1200569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3300"/>
                </a:solidFill>
                <a:latin typeface="Georgia" pitchFamily="18" charset="0"/>
              </a:rPr>
              <a:t>Svatý Augustin </a:t>
            </a:r>
            <a:r>
              <a:rPr lang="cs-CZ" dirty="0">
                <a:solidFill>
                  <a:srgbClr val="FF3300"/>
                </a:solidFill>
                <a:latin typeface="Georgia" pitchFamily="18" charset="0"/>
              </a:rPr>
              <a:t>(*13. 11. 354 – †28. 8. 430</a:t>
            </a:r>
            <a:r>
              <a:rPr lang="cs-CZ" sz="1600" dirty="0">
                <a:solidFill>
                  <a:srgbClr val="FF3300"/>
                </a:solidFill>
                <a:latin typeface="Georgia" pitchFamily="18" charset="0"/>
              </a:rPr>
              <a:t>)</a:t>
            </a:r>
            <a:endParaRPr lang="cs-CZ" dirty="0">
              <a:solidFill>
                <a:srgbClr val="FF3300"/>
              </a:solidFill>
            </a:endParaRPr>
          </a:p>
        </p:txBody>
      </p:sp>
      <p:pic>
        <p:nvPicPr>
          <p:cNvPr id="6" name="Obrázek 5" descr="Obsah obrázku budova, okno, fotka, vsedě&#10;&#10;Popis byl vytvořen automaticky">
            <a:extLst>
              <a:ext uri="{FF2B5EF4-FFF2-40B4-BE49-F238E27FC236}">
                <a16:creationId xmlns:a16="http://schemas.microsoft.com/office/drawing/2014/main" id="{3D5D56E4-9B99-484C-9693-E2598B3A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55" y="2598655"/>
            <a:ext cx="2023188" cy="2392284"/>
          </a:xfrm>
          <a:prstGeom prst="rect">
            <a:avLst/>
          </a:prstGeom>
        </p:spPr>
      </p:pic>
      <p:pic>
        <p:nvPicPr>
          <p:cNvPr id="11" name="Obrázek 10" descr="Obsah obrázku interiér, vsedě, židle, budova&#10;&#10;Popis byl vytvořen automaticky">
            <a:extLst>
              <a:ext uri="{FF2B5EF4-FFF2-40B4-BE49-F238E27FC236}">
                <a16:creationId xmlns:a16="http://schemas.microsoft.com/office/drawing/2014/main" id="{99B1A6CC-563C-4EDE-817C-04329A323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23" y="1320860"/>
            <a:ext cx="3328269" cy="50910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191769"/>
            <a:ext cx="10515600" cy="1325563"/>
          </a:xfrm>
        </p:spPr>
        <p:txBody>
          <a:bodyPr>
            <a:noAutofit/>
          </a:bodyPr>
          <a:lstStyle/>
          <a:p>
            <a:pPr algn="l"/>
            <a:b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</a:b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Počátky vzdělanosti </a:t>
            </a:r>
            <a:r>
              <a:rPr lang="en-US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v Evrop</a:t>
            </a: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ě</a:t>
            </a:r>
            <a:br>
              <a:rPr lang="cs-CZ" sz="3600" dirty="0"/>
            </a:br>
            <a:endParaRPr lang="cs-CZ" sz="36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38201" y="4676993"/>
            <a:ext cx="10733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latin typeface="Georgia" pitchFamily="18" charset="0"/>
              </a:rPr>
              <a:t>Klíčové dílo </a:t>
            </a:r>
            <a:r>
              <a:rPr lang="cs-CZ" b="1" dirty="0">
                <a:solidFill>
                  <a:srgbClr val="FF0000"/>
                </a:solidFill>
                <a:latin typeface="Georgia" pitchFamily="18" charset="0"/>
              </a:rPr>
              <a:t>„De doctrina christiana</a:t>
            </a:r>
            <a:r>
              <a:rPr lang="cs-CZ" dirty="0">
                <a:latin typeface="Georgia" pitchFamily="18" charset="0"/>
              </a:rPr>
              <a:t>“, které napsal sv. Augustin v letech 396 – 428, lze považovat  za </a:t>
            </a:r>
            <a:r>
              <a:rPr lang="cs-CZ" u="sng" dirty="0">
                <a:solidFill>
                  <a:srgbClr val="FF0000"/>
                </a:solidFill>
                <a:latin typeface="Georgia" pitchFamily="18" charset="0"/>
              </a:rPr>
              <a:t>ustavující text celého křesťanského vzdělávání a výchovy středověkého Západu</a:t>
            </a:r>
            <a:r>
              <a:rPr lang="cs-CZ" dirty="0">
                <a:latin typeface="Georgia" pitchFamily="18" charset="0"/>
              </a:rPr>
              <a:t>. Za první doklad snahy církve převzít školský systém se obvykle považuje </a:t>
            </a:r>
            <a:r>
              <a:rPr lang="cs-CZ" b="1" dirty="0">
                <a:solidFill>
                  <a:srgbClr val="FF0000"/>
                </a:solidFill>
                <a:latin typeface="Georgia" pitchFamily="18" charset="0"/>
              </a:rPr>
              <a:t>koncil ve Vaison</a:t>
            </a:r>
            <a:r>
              <a:rPr lang="cs-CZ" dirty="0">
                <a:latin typeface="Georgia" pitchFamily="18" charset="0"/>
              </a:rPr>
              <a:t>, jenž roku </a:t>
            </a:r>
            <a:r>
              <a:rPr lang="cs-CZ" b="1" dirty="0">
                <a:solidFill>
                  <a:srgbClr val="FF0000"/>
                </a:solidFill>
                <a:latin typeface="Georgia" pitchFamily="18" charset="0"/>
              </a:rPr>
              <a:t>529</a:t>
            </a:r>
            <a:r>
              <a:rPr lang="cs-CZ" dirty="0">
                <a:latin typeface="Georgia" pitchFamily="18" charset="0"/>
              </a:rPr>
              <a:t> vyzval biskupy v Provence ke zřizování škol při katedrálách a hlavních kostelech diecézí. Předsednictvím koncilu byl pověřen 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Caesarius z Arles. </a:t>
            </a:r>
          </a:p>
          <a:p>
            <a:endParaRPr lang="cs-CZ" dirty="0">
              <a:solidFill>
                <a:srgbClr val="0070C0"/>
              </a:solidFill>
              <a:latin typeface="Georgia" pitchFamily="18" charset="0"/>
            </a:endParaRPr>
          </a:p>
          <a:p>
            <a:r>
              <a:rPr lang="cs-CZ" sz="1200" dirty="0">
                <a:solidFill>
                  <a:srgbClr val="0070C0"/>
                </a:solidFill>
                <a:latin typeface="Georgia" pitchFamily="18" charset="0"/>
              </a:rPr>
              <a:t>Zdroj: Riché, P. a J. Verger. </a:t>
            </a:r>
            <a:r>
              <a:rPr lang="cs-CZ" sz="1200" i="1" dirty="0">
                <a:solidFill>
                  <a:srgbClr val="0070C0"/>
                </a:solidFill>
                <a:latin typeface="Georgia" pitchFamily="18" charset="0"/>
              </a:rPr>
              <a:t>Učitelé a žáci ve středověku. </a:t>
            </a:r>
            <a:r>
              <a:rPr lang="cs-CZ" sz="1200" dirty="0">
                <a:solidFill>
                  <a:srgbClr val="0070C0"/>
                </a:solidFill>
                <a:latin typeface="Georgia" pitchFamily="18" charset="0"/>
              </a:rPr>
              <a:t>Praha: Vyšehrad, 2011.</a:t>
            </a:r>
            <a:endParaRPr lang="cs-CZ" sz="1200" dirty="0">
              <a:latin typeface="Georgia" pitchFamily="18" charset="0"/>
            </a:endParaRPr>
          </a:p>
        </p:txBody>
      </p:sp>
      <p:pic>
        <p:nvPicPr>
          <p:cNvPr id="9" name="Obrázek 8" descr="augustin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530" y="1510099"/>
            <a:ext cx="1667674" cy="2564512"/>
          </a:xfrm>
          <a:prstGeom prst="rect">
            <a:avLst/>
          </a:prstGeom>
        </p:spPr>
      </p:pic>
      <p:pic>
        <p:nvPicPr>
          <p:cNvPr id="13" name="Obrázek 12" descr="augustin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6988" y="1522830"/>
            <a:ext cx="2627162" cy="2592288"/>
          </a:xfrm>
          <a:prstGeom prst="rect">
            <a:avLst/>
          </a:prstGeom>
        </p:spPr>
      </p:pic>
      <p:pic>
        <p:nvPicPr>
          <p:cNvPr id="16" name="Obrázek 15" descr="Cesarius z Arles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0096" y="1556792"/>
            <a:ext cx="1656184" cy="2192788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6888089" y="3789040"/>
            <a:ext cx="3688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Caesarius z Arles (asi 470-542)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48CFFAA-34D5-4464-9782-7BC6982C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Program přednášky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FBDFFC5-5B99-46CB-BA5B-6DC405CD8C36}"/>
              </a:ext>
            </a:extLst>
          </p:cNvPr>
          <p:cNvSpPr txBox="1"/>
          <p:nvPr/>
        </p:nvSpPr>
        <p:spPr>
          <a:xfrm>
            <a:off x="4466897" y="2280745"/>
            <a:ext cx="20649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6000" dirty="0">
                <a:solidFill>
                  <a:srgbClr val="0070C0"/>
                </a:solidFill>
                <a:latin typeface="Georgia" panose="02040502050405020303" pitchFamily="18" charset="0"/>
              </a:rPr>
              <a:t>ÚT </a:t>
            </a:r>
            <a:endParaRPr lang="en-GB" sz="600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cs-CZ" sz="6000" dirty="0">
                <a:solidFill>
                  <a:srgbClr val="0070C0"/>
                </a:solidFill>
                <a:latin typeface="Georgia" panose="02040502050405020303" pitchFamily="18" charset="0"/>
              </a:rPr>
              <a:t>ÚT </a:t>
            </a:r>
            <a:endParaRPr lang="en-GB" sz="600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cs-CZ" sz="6000" dirty="0">
                <a:solidFill>
                  <a:srgbClr val="0070C0"/>
                </a:solidFill>
                <a:latin typeface="Georgia" panose="02040502050405020303" pitchFamily="18" charset="0"/>
              </a:rPr>
              <a:t>ÚT</a:t>
            </a:r>
            <a:endParaRPr lang="cs-CZ" sz="2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2283" y="124755"/>
            <a:ext cx="10515600" cy="922891"/>
          </a:xfrm>
        </p:spPr>
        <p:txBody>
          <a:bodyPr>
            <a:normAutofit fontScale="90000"/>
          </a:bodyPr>
          <a:lstStyle/>
          <a:p>
            <a:pPr algn="l"/>
            <a:b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</a:b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Počátky vzdělanosti </a:t>
            </a:r>
            <a:r>
              <a:rPr lang="en-US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v Evrop</a:t>
            </a: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ě</a:t>
            </a:r>
            <a:br>
              <a:rPr lang="cs-CZ" sz="3600" dirty="0"/>
            </a:br>
            <a:endParaRPr lang="cs-CZ" sz="36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4" name="Obrázek 3" descr="Boethiu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7725" y="3645024"/>
            <a:ext cx="1964153" cy="2324851"/>
          </a:xfrm>
          <a:prstGeom prst="rect">
            <a:avLst/>
          </a:prstGeom>
        </p:spPr>
      </p:pic>
      <p:pic>
        <p:nvPicPr>
          <p:cNvPr id="5" name="Obrázek 4" descr="Boethiu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2327" y="1183237"/>
            <a:ext cx="1787466" cy="2273621"/>
          </a:xfrm>
          <a:prstGeom prst="rect">
            <a:avLst/>
          </a:prstGeom>
        </p:spPr>
      </p:pic>
      <p:pic>
        <p:nvPicPr>
          <p:cNvPr id="6" name="Obrázek 5" descr="Boethius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501" y="1966131"/>
            <a:ext cx="2664555" cy="3887828"/>
          </a:xfrm>
          <a:prstGeom prst="rect">
            <a:avLst/>
          </a:prstGeom>
        </p:spPr>
      </p:pic>
      <p:pic>
        <p:nvPicPr>
          <p:cNvPr id="7" name="Obrázek 6" descr="Boethius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9797" y="1195961"/>
            <a:ext cx="4252081" cy="2372214"/>
          </a:xfrm>
          <a:prstGeom prst="rect">
            <a:avLst/>
          </a:prstGeom>
        </p:spPr>
      </p:pic>
      <p:pic>
        <p:nvPicPr>
          <p:cNvPr id="8" name="Obrázek 7" descr="Boethius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9797" y="3716490"/>
            <a:ext cx="2220248" cy="2253386"/>
          </a:xfrm>
          <a:prstGeom prst="rect">
            <a:avLst/>
          </a:prstGeom>
        </p:spPr>
      </p:pic>
      <p:pic>
        <p:nvPicPr>
          <p:cNvPr id="9" name="Obrázek 8" descr="Boethius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22327" y="3607115"/>
            <a:ext cx="1787466" cy="221649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055997" y="1043240"/>
            <a:ext cx="2520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3300"/>
                </a:solidFill>
                <a:latin typeface="Georgia" pitchFamily="18" charset="0"/>
              </a:rPr>
              <a:t>Boëthius</a:t>
            </a:r>
          </a:p>
          <a:p>
            <a:r>
              <a:rPr lang="cs-CZ" sz="2000" dirty="0">
                <a:solidFill>
                  <a:srgbClr val="FF3300"/>
                </a:solidFill>
                <a:latin typeface="Georgia" pitchFamily="18" charset="0"/>
              </a:rPr>
              <a:t>(480</a:t>
            </a:r>
            <a:r>
              <a:rPr lang="cs-CZ" sz="1000" dirty="0">
                <a:solidFill>
                  <a:srgbClr val="FF3300"/>
                </a:solidFill>
                <a:latin typeface="Georgia" pitchFamily="18" charset="0"/>
              </a:rPr>
              <a:t>?</a:t>
            </a:r>
            <a:r>
              <a:rPr lang="cs-CZ" sz="2000" dirty="0">
                <a:solidFill>
                  <a:srgbClr val="FF3300"/>
                </a:solidFill>
                <a:latin typeface="Georgia" pitchFamily="18" charset="0"/>
              </a:rPr>
              <a:t> – 524</a:t>
            </a:r>
            <a:r>
              <a:rPr lang="cs-CZ" sz="1000" dirty="0">
                <a:solidFill>
                  <a:srgbClr val="FF3300"/>
                </a:solidFill>
                <a:latin typeface="Georgia" pitchFamily="18" charset="0"/>
              </a:rPr>
              <a:t>?</a:t>
            </a:r>
            <a:r>
              <a:rPr lang="cs-CZ" sz="2000" dirty="0">
                <a:solidFill>
                  <a:srgbClr val="FF3300"/>
                </a:solidFill>
                <a:latin typeface="Georgia" pitchFamily="18" charset="0"/>
              </a:rPr>
              <a:t>)</a:t>
            </a:r>
            <a:endParaRPr lang="cs-CZ" sz="20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1570"/>
            <a:ext cx="10515600" cy="961168"/>
          </a:xfrm>
        </p:spPr>
        <p:txBody>
          <a:bodyPr>
            <a:noAutofit/>
          </a:bodyPr>
          <a:lstStyle/>
          <a:p>
            <a:pPr algn="l"/>
            <a:b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</a:b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Počátky vzdělanosti </a:t>
            </a:r>
            <a:r>
              <a:rPr lang="en-US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v Evrop</a:t>
            </a: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ě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947428" y="1135199"/>
            <a:ext cx="10813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b="1" dirty="0">
                <a:solidFill>
                  <a:srgbClr val="0070C0"/>
                </a:solidFill>
                <a:latin typeface="Georgia" pitchFamily="18" charset="0"/>
              </a:rPr>
              <a:t>Academia Platonica	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		</a:t>
            </a:r>
            <a:r>
              <a:rPr lang="cs-CZ" sz="2000" b="1" dirty="0">
                <a:solidFill>
                  <a:srgbClr val="0070C0"/>
                </a:solidFill>
                <a:latin typeface="Georgia" pitchFamily="18" charset="0"/>
              </a:rPr>
              <a:t>klášter Monte Cassino</a:t>
            </a:r>
          </a:p>
          <a:p>
            <a:pPr defTabSz="360000"/>
            <a:r>
              <a:rPr lang="cs-CZ" sz="2000" dirty="0">
                <a:latin typeface="Georgia" pitchFamily="18" charset="0"/>
              </a:rPr>
              <a:t>zrušena 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529 Justiniánem</a:t>
            </a:r>
            <a:r>
              <a:rPr lang="cs-CZ" sz="2000" b="1" dirty="0">
                <a:solidFill>
                  <a:srgbClr val="FF0000"/>
                </a:solidFill>
                <a:latin typeface="Georgia" pitchFamily="18" charset="0"/>
              </a:rPr>
              <a:t>   	 	</a:t>
            </a:r>
            <a:r>
              <a:rPr lang="cs-CZ" sz="2000" dirty="0">
                <a:latin typeface="Georgia" pitchFamily="18" charset="0"/>
              </a:rPr>
              <a:t>založen kolem roku 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529                              (asi 470-543)		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	</a:t>
            </a:r>
            <a:endParaRPr lang="cs-CZ" sz="12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4" name="Obrázek 3" descr="Italien_Kloster_Montecass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7026" y="1888202"/>
            <a:ext cx="3455705" cy="2139245"/>
          </a:xfrm>
          <a:prstGeom prst="rect">
            <a:avLst/>
          </a:prstGeom>
        </p:spPr>
      </p:pic>
      <p:pic>
        <p:nvPicPr>
          <p:cNvPr id="5" name="Obrázek 4" descr="akademi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449" y="1884038"/>
            <a:ext cx="3402510" cy="2107628"/>
          </a:xfrm>
          <a:prstGeom prst="rect">
            <a:avLst/>
          </a:prstGeom>
        </p:spPr>
      </p:pic>
      <p:pic>
        <p:nvPicPr>
          <p:cNvPr id="6" name="Obrázek 5" descr="Montecassino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7403" y="4122322"/>
            <a:ext cx="2960773" cy="205459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240749" y="4354902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bitva o Monte Cassino</a:t>
            </a:r>
          </a:p>
          <a:p>
            <a:pPr defTabSz="360000"/>
            <a:r>
              <a:rPr lang="cs-CZ" sz="1200" dirty="0">
                <a:latin typeface="Georgia" pitchFamily="18" charset="0"/>
              </a:rPr>
              <a:t>17. ledna 1944 – 18. května 1944</a:t>
            </a:r>
            <a:endParaRPr lang="cs-CZ" sz="12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8" name="Obrázek 7" descr="Benedikt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54346" y="1925546"/>
            <a:ext cx="3004290" cy="4241350"/>
          </a:xfrm>
          <a:prstGeom prst="rect">
            <a:avLst/>
          </a:prstGeom>
        </p:spPr>
      </p:pic>
      <p:pic>
        <p:nvPicPr>
          <p:cNvPr id="10" name="Obrázek 9" descr="Senger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07025" y="4074074"/>
            <a:ext cx="1430377" cy="2141447"/>
          </a:xfrm>
          <a:prstGeom prst="rect">
            <a:avLst/>
          </a:prstGeom>
        </p:spPr>
      </p:pic>
      <p:pic>
        <p:nvPicPr>
          <p:cNvPr id="12" name="Obrázek 11" descr="Clark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80233" y="4104181"/>
            <a:ext cx="1656184" cy="2072739"/>
          </a:xfrm>
          <a:prstGeom prst="rect">
            <a:avLst/>
          </a:prstGeom>
        </p:spPr>
      </p:pic>
      <p:pic>
        <p:nvPicPr>
          <p:cNvPr id="13" name="Obrázek 12" descr="Anders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7449" y="4104181"/>
            <a:ext cx="1512168" cy="206271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2BE237B7-D56B-4A43-A07A-DBD24FB13CAD}"/>
              </a:ext>
            </a:extLst>
          </p:cNvPr>
          <p:cNvSpPr/>
          <p:nvPr/>
        </p:nvSpPr>
        <p:spPr>
          <a:xfrm>
            <a:off x="602393" y="6252017"/>
            <a:ext cx="2037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Linux Libertine"/>
              </a:rPr>
              <a:t>Władysław Anders</a:t>
            </a:r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71BE277-8007-4934-84FA-3001A56EB133}"/>
              </a:ext>
            </a:extLst>
          </p:cNvPr>
          <p:cNvSpPr/>
          <p:nvPr/>
        </p:nvSpPr>
        <p:spPr>
          <a:xfrm>
            <a:off x="2828704" y="6252017"/>
            <a:ext cx="1564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Linux Libertine"/>
              </a:rPr>
              <a:t>Mark W. Clark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B48A97B-1C76-4993-8028-E576BE50997E}"/>
              </a:ext>
            </a:extLst>
          </p:cNvPr>
          <p:cNvSpPr/>
          <p:nvPr/>
        </p:nvSpPr>
        <p:spPr>
          <a:xfrm>
            <a:off x="4600860" y="6252017"/>
            <a:ext cx="185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Linux Libertine"/>
              </a:rPr>
              <a:t>Frido von Senger</a:t>
            </a:r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2BBF3B3-E7D4-46E6-BDE9-A5977927F3B1}"/>
              </a:ext>
            </a:extLst>
          </p:cNvPr>
          <p:cNvSpPr/>
          <p:nvPr/>
        </p:nvSpPr>
        <p:spPr>
          <a:xfrm>
            <a:off x="8552809" y="1135199"/>
            <a:ext cx="2691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Linux Libertine"/>
              </a:rPr>
              <a:t>Benedikt z Nursie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0EB6102-1CD4-4B9F-A0CA-9B7E470B576A}"/>
              </a:ext>
            </a:extLst>
          </p:cNvPr>
          <p:cNvSpPr txBox="1"/>
          <p:nvPr/>
        </p:nvSpPr>
        <p:spPr>
          <a:xfrm>
            <a:off x="9456709" y="6153081"/>
            <a:ext cx="190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ora et labora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6601" y="1181409"/>
            <a:ext cx="10661583" cy="5132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rgbClr val="000000"/>
                </a:solidFill>
                <a:cs typeface="Times New Roman" pitchFamily="18" charset="0"/>
              </a:rPr>
              <a:t> 	</a:t>
            </a:r>
            <a:r>
              <a:rPr lang="cs-CZ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itchFamily="18" charset="0"/>
              </a:rPr>
              <a:t>tendence stavět klášter do protikladu se školou 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  <a:cs typeface="Times New Roman" pitchFamily="18" charset="0"/>
              </a:rPr>
              <a:t>(konec 11. století)</a:t>
            </a:r>
          </a:p>
          <a:p>
            <a:pPr>
              <a:spcBef>
                <a:spcPts val="8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itchFamily="18" charset="0"/>
              </a:rPr>
              <a:t> 	sv. Jeroným: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„</a:t>
            </a:r>
            <a:r>
              <a:rPr lang="en-US" sz="20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Mnich</a:t>
            </a:r>
            <a:r>
              <a:rPr lang="cs-CZ" sz="20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 není stvořen proto, aby učil, nýbrž aby se modlil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“.</a:t>
            </a:r>
          </a:p>
          <a:p>
            <a:pPr>
              <a:spcBef>
                <a:spcPts val="8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latin typeface="Georgia" panose="02040502050405020303" pitchFamily="18" charset="0"/>
                <a:cs typeface="Times New Roman" pitchFamily="18" charset="0"/>
              </a:rPr>
              <a:t> 	</a:t>
            </a:r>
            <a:r>
              <a:rPr lang="cs-CZ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Bernard</a:t>
            </a:r>
            <a:r>
              <a:rPr lang="cs-CZ" sz="20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z</a:t>
            </a:r>
            <a:r>
              <a:rPr lang="cs-CZ" sz="20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Clairvaux</a:t>
            </a:r>
            <a:r>
              <a:rPr lang="cs-CZ" sz="20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cs-CZ" sz="1400" dirty="0">
                <a:latin typeface="Georgia" panose="02040502050405020303" pitchFamily="18" charset="0"/>
              </a:rPr>
              <a:t>(1090 - 1153)</a:t>
            </a:r>
          </a:p>
          <a:p>
            <a:pPr>
              <a:spcBef>
                <a:spcPts val="8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400" dirty="0">
              <a:latin typeface="Georgia" panose="02040502050405020303" pitchFamily="18" charset="0"/>
            </a:endParaRPr>
          </a:p>
          <a:p>
            <a:pPr lvl="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400" dirty="0">
                <a:latin typeface="Georgia" panose="02040502050405020303" pitchFamily="18" charset="0"/>
                <a:cs typeface="Times New Roman" pitchFamily="18" charset="0"/>
              </a:rPr>
              <a:t>			</a:t>
            </a:r>
            <a:r>
              <a:rPr lang="cs-CZ" sz="1600" dirty="0">
                <a:latin typeface="Georgia" panose="02040502050405020303" pitchFamily="18" charset="0"/>
                <a:cs typeface="Times New Roman" pitchFamily="18" charset="0"/>
              </a:rPr>
              <a:t>kteří studují z čisté lásky k vědě					hanebná zvědavost				kteří chtějí získat renomé učence					hanebná ješitnost				kteří studují a prodávají své vědění za peníze a pocty	hanebné kupčení				kteří studují, aby povznesli své bližní				dílo milosrdenství				kteří studují pro povznesení sebe sama				to je moudrost                       </a:t>
            </a:r>
            <a:r>
              <a:rPr lang="cs-CZ" sz="1400" dirty="0">
                <a:latin typeface="Georgia" panose="02040502050405020303" pitchFamily="18" charset="0"/>
                <a:cs typeface="Times New Roman" pitchFamily="18" charset="0"/>
              </a:rPr>
              <a:t>     </a:t>
            </a:r>
          </a:p>
          <a:p>
            <a:pPr lvl="2">
              <a:spcBef>
                <a:spcPts val="8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400" dirty="0">
              <a:latin typeface="Georgia" panose="02040502050405020303" pitchFamily="18" charset="0"/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latin typeface="Georgia" panose="02040502050405020303" pitchFamily="18" charset="0"/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latin typeface="Georgia" panose="02040502050405020303" pitchFamily="18" charset="0"/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dirty="0">
                <a:latin typeface="Georgia" panose="02040502050405020303" pitchFamily="18" charset="0"/>
                <a:cs typeface="Times New Roman" pitchFamily="18" charset="0"/>
              </a:rPr>
              <a:t>Mnich musí hledat moudrost a nestudovat jen pro marnou    							                       lásku k vědě, která člověka naplňuje pýchou. Klášter je tedy 										protikladem školy, nicméně je také místem, kde studovali velcí 								učenci a kde po nich zůstala nich zůstala velká díla.</a:t>
            </a: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dirty="0"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60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Obrázek 4" descr="Bernhar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5240" y="2574341"/>
            <a:ext cx="1892972" cy="2275208"/>
          </a:xfrm>
          <a:prstGeom prst="rect">
            <a:avLst/>
          </a:prstGeom>
        </p:spPr>
      </p:pic>
      <p:pic>
        <p:nvPicPr>
          <p:cNvPr id="6" name="Obrázek 5" descr="clairvaux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4167" y="4195374"/>
            <a:ext cx="2980623" cy="223546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EC9589-08FB-42A2-8C5C-B750F41E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01" y="161131"/>
            <a:ext cx="10515600" cy="102027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Klášter a škola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672663" y="166689"/>
            <a:ext cx="10131971" cy="11423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Septem artes liberales</a:t>
            </a:r>
            <a:br>
              <a:rPr lang="cs-CZ" sz="3600" dirty="0">
                <a:solidFill>
                  <a:srgbClr val="0070C0"/>
                </a:solidFill>
                <a:latin typeface="Georgia" pitchFamily="18" charset="0"/>
              </a:rPr>
            </a:b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Sedmero svobodných umění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28312" y="1357479"/>
            <a:ext cx="10733274" cy="53338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Koncem raného středověku v 10. – 11. století obsah vzdělání v klášterních a katedrálních školách tvořilo sedmero svobodných umění, které se dělilo na: </a:t>
            </a:r>
          </a:p>
          <a:p>
            <a:pPr>
              <a:spcBef>
                <a:spcPts val="8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 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artes sermocinales	</a:t>
            </a: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   </a:t>
            </a: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TRIVIUM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(formální studium)</a:t>
            </a:r>
            <a:r>
              <a:rPr lang="ar-SA" sz="1600" dirty="0">
                <a:solidFill>
                  <a:srgbClr val="000000"/>
                </a:solidFill>
                <a:latin typeface="Georgia" pitchFamily="18" charset="0"/>
              </a:rPr>
              <a:t>‏</a:t>
            </a:r>
            <a:endParaRPr lang="cs-CZ" sz="1600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  </a:t>
            </a:r>
            <a:r>
              <a:rPr lang="cs-CZ" sz="2400" dirty="0">
                <a:solidFill>
                  <a:srgbClr val="FF0000"/>
                </a:solidFill>
                <a:latin typeface="Georgia" pitchFamily="18" charset="0"/>
              </a:rPr>
              <a:t> gramatika, rétorika, dialektika</a:t>
            </a:r>
          </a:p>
          <a:p>
            <a:pPr marL="1709738" lvl="4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dirty="0">
              <a:solidFill>
                <a:srgbClr val="FF0000"/>
              </a:solidFill>
              <a:latin typeface="Georgia" pitchFamily="18" charset="0"/>
            </a:endParaRPr>
          </a:p>
          <a:p>
            <a:pPr marL="1709738" lvl="4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dirty="0">
              <a:solidFill>
                <a:srgbClr val="FF0000"/>
              </a:solidFill>
              <a:latin typeface="Georgia" pitchFamily="18" charset="0"/>
            </a:endParaRPr>
          </a:p>
          <a:p>
            <a:pPr marL="1709738" lvl="4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dirty="0">
              <a:solidFill>
                <a:srgbClr val="FF0000"/>
              </a:solidFill>
              <a:latin typeface="Georgia" pitchFamily="18" charset="0"/>
            </a:endParaRPr>
          </a:p>
          <a:p>
            <a:pPr marL="1709738" lvl="4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dirty="0">
              <a:solidFill>
                <a:srgbClr val="FF0000"/>
              </a:solidFill>
              <a:latin typeface="Georgia" pitchFamily="18" charset="0"/>
            </a:endParaRPr>
          </a:p>
          <a:p>
            <a:pPr marL="1709738" lvl="4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dirty="0">
              <a:solidFill>
                <a:srgbClr val="FF0000"/>
              </a:solidFill>
              <a:latin typeface="Georgia" pitchFamily="18" charset="0"/>
            </a:endParaRPr>
          </a:p>
          <a:p>
            <a:pPr>
              <a:spcBef>
                <a:spcPts val="8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solidFill>
                  <a:srgbClr val="5049E1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artes reales</a:t>
            </a: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   </a:t>
            </a: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KVADRIVIUM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(reálné studium) </a:t>
            </a: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dirty="0">
                <a:solidFill>
                  <a:srgbClr val="FF0000"/>
                </a:solidFill>
                <a:latin typeface="Georgia" pitchFamily="18" charset="0"/>
              </a:rPr>
              <a:t>	   </a:t>
            </a:r>
            <a:r>
              <a:rPr lang="cs-CZ" sz="2400" dirty="0">
                <a:solidFill>
                  <a:srgbClr val="FF0000"/>
                </a:solidFill>
                <a:latin typeface="Georgia" pitchFamily="18" charset="0"/>
              </a:rPr>
              <a:t>aritmetika, geometrie, astronomie, múzi</a:t>
            </a:r>
            <a:r>
              <a:rPr lang="cs-CZ" sz="2400" dirty="0">
                <a:solidFill>
                  <a:srgbClr val="FF0000"/>
                </a:solidFill>
              </a:rPr>
              <a:t>ka</a:t>
            </a: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7067" y="1766733"/>
            <a:ext cx="3487489" cy="470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9D88343C-3A53-4474-91D7-94C19FC87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23" y="3429000"/>
            <a:ext cx="5601621" cy="194189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838200" y="1307287"/>
            <a:ext cx="1091393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000">
              <a:buFont typeface="Arial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latin typeface="Georgia" pitchFamily="18" charset="0"/>
              </a:rPr>
              <a:t>976</a:t>
            </a:r>
            <a:r>
              <a:rPr lang="cs-CZ" sz="20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cs-CZ" sz="2000" dirty="0">
                <a:latin typeface="Georgia" pitchFamily="18" charset="0"/>
              </a:rPr>
              <a:t> první benediktinský klášter v českých zemích – </a:t>
            </a:r>
            <a:r>
              <a:rPr lang="cs-CZ" sz="2000" u="sng" dirty="0">
                <a:solidFill>
                  <a:srgbClr val="0070C0"/>
                </a:solidFill>
                <a:latin typeface="Georgia" pitchFamily="18" charset="0"/>
              </a:rPr>
              <a:t>ženský klášter sv. Jiří na Hradčanech 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latin typeface="Georgia" pitchFamily="18" charset="0"/>
              </a:rPr>
              <a:t>993</a:t>
            </a:r>
            <a:r>
              <a:rPr lang="cs-CZ" sz="2000" b="1" dirty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cs-CZ" sz="2000" dirty="0">
                <a:latin typeface="Georgia" pitchFamily="18" charset="0"/>
              </a:rPr>
              <a:t>první </a:t>
            </a:r>
            <a:r>
              <a:rPr lang="cs-CZ" sz="2000" u="sng" dirty="0">
                <a:solidFill>
                  <a:srgbClr val="0070C0"/>
                </a:solidFill>
                <a:latin typeface="Georgia" pitchFamily="18" charset="0"/>
              </a:rPr>
              <a:t>mužský klášter v Břevnově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,</a:t>
            </a:r>
            <a:r>
              <a:rPr lang="cs-CZ" sz="2000" dirty="0">
                <a:latin typeface="Georgia" pitchFamily="18" charset="0"/>
              </a:rPr>
              <a:t> založen biskupem 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sv. Vojtěchem </a:t>
            </a:r>
            <a:r>
              <a:rPr lang="cs-CZ" sz="2000" dirty="0">
                <a:latin typeface="Georgia" pitchFamily="18" charset="0"/>
              </a:rPr>
              <a:t>a 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Boleslavem II.</a:t>
            </a:r>
          </a:p>
          <a:p>
            <a:pPr indent="-180000" defTabSz="360000"/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		   </a:t>
            </a:r>
            <a:r>
              <a:rPr lang="cs-CZ" sz="2000" dirty="0">
                <a:latin typeface="Georgia" pitchFamily="18" charset="0"/>
              </a:rPr>
              <a:t>od roku </a:t>
            </a:r>
            <a:r>
              <a:rPr lang="cs-CZ" sz="2000" b="1" dirty="0">
                <a:solidFill>
                  <a:srgbClr val="FF0000"/>
                </a:solidFill>
                <a:latin typeface="Georgia" pitchFamily="18" charset="0"/>
              </a:rPr>
              <a:t>1993</a:t>
            </a:r>
            <a:r>
              <a:rPr lang="cs-CZ" sz="2000" dirty="0">
                <a:latin typeface="Georgia" pitchFamily="18" charset="0"/>
              </a:rPr>
              <a:t> 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Benediktinské arciopatství sv. Vojtěcha a sv. Markéty </a:t>
            </a:r>
          </a:p>
        </p:txBody>
      </p:sp>
      <p:pic>
        <p:nvPicPr>
          <p:cNvPr id="10" name="Obrázek 9" descr="Břevnovský klášte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1097" y="3086122"/>
            <a:ext cx="3704711" cy="2782649"/>
          </a:xfrm>
          <a:prstGeom prst="rect">
            <a:avLst/>
          </a:prstGeom>
        </p:spPr>
      </p:pic>
      <p:pic>
        <p:nvPicPr>
          <p:cNvPr id="12" name="Obrázek 11" descr="klášter sv. Jiří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208" y="3086122"/>
            <a:ext cx="3704711" cy="2780298"/>
          </a:xfrm>
          <a:prstGeom prst="rect">
            <a:avLst/>
          </a:prstGeom>
        </p:spPr>
      </p:pic>
      <p:sp>
        <p:nvSpPr>
          <p:cNvPr id="15" name="Nadpis 14">
            <a:extLst>
              <a:ext uri="{FF2B5EF4-FFF2-40B4-BE49-F238E27FC236}">
                <a16:creationId xmlns:a16="http://schemas.microsoft.com/office/drawing/2014/main" id="{976363FD-78A0-4DE5-9A6E-18515457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82"/>
            <a:ext cx="10515600" cy="142746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Počátky české vzdělanosti </a:t>
            </a:r>
            <a:endParaRPr lang="cs-CZ" sz="3600" dirty="0"/>
          </a:p>
        </p:txBody>
      </p:sp>
      <p:pic>
        <p:nvPicPr>
          <p:cNvPr id="1027" name="Picture 3" descr="Výsledek obrázku pro sv. Vojtěch">
            <a:hlinkClick r:id="rId4"/>
            <a:extLst>
              <a:ext uri="{FF2B5EF4-FFF2-40B4-BE49-F238E27FC236}">
                <a16:creationId xmlns:a16="http://schemas.microsoft.com/office/drawing/2014/main" id="{42C21F5A-4146-44ED-9C3A-CA27CEA4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55" y="3086122"/>
            <a:ext cx="2174906" cy="33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B6A3A3-9C99-4427-ADD7-14DE9B6A219B}"/>
              </a:ext>
            </a:extLst>
          </p:cNvPr>
          <p:cNvSpPr txBox="1"/>
          <p:nvPr/>
        </p:nvSpPr>
        <p:spPr>
          <a:xfrm flipH="1">
            <a:off x="7721097" y="6010122"/>
            <a:ext cx="40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Sv. Vojtěch  </a:t>
            </a:r>
            <a:r>
              <a:rPr lang="cs-CZ" sz="1400" dirty="0">
                <a:solidFill>
                  <a:srgbClr val="0070C0"/>
                </a:solidFill>
                <a:latin typeface="Georgia" panose="02040502050405020303" pitchFamily="18" charset="0"/>
              </a:rPr>
              <a:t>(</a:t>
            </a:r>
            <a:r>
              <a:rPr lang="it-IT" sz="1400" dirty="0">
                <a:solidFill>
                  <a:srgbClr val="0070C0"/>
                </a:solidFill>
                <a:latin typeface="Georgia" panose="02040502050405020303" pitchFamily="18" charset="0"/>
              </a:rPr>
              <a:t>*asi 956 – †23. dubna 997</a:t>
            </a:r>
            <a:r>
              <a:rPr lang="cs-CZ" sz="1400" dirty="0">
                <a:solidFill>
                  <a:srgbClr val="0070C0"/>
                </a:solidFill>
                <a:latin typeface="Georgia" panose="02040502050405020303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032" y="181283"/>
            <a:ext cx="10515600" cy="1005192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Počátky české vzdělanosti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18607" y="1127945"/>
            <a:ext cx="113735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Georgia" pitchFamily="18" charset="0"/>
              </a:rPr>
              <a:t>Počátky české vzdělanosti se spojují s dvěma procesy, které probíhaly souběžně v druhé polovině 9. století: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ovlivňování formujícího se českého státu ze strany východofranské říše, které vedlo k přijetí křesťanství a latinské  liturgie   </a:t>
            </a:r>
          </a:p>
          <a:p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    (pokřtění 14 českých zemanů v Řezně 845)</a:t>
            </a:r>
          </a:p>
          <a:p>
            <a:pPr defTabSz="180000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působení mise </a:t>
            </a:r>
            <a:r>
              <a:rPr lang="cs-CZ" sz="1600" b="1" dirty="0">
                <a:solidFill>
                  <a:schemeClr val="accent1"/>
                </a:solidFill>
                <a:latin typeface="Georgia" pitchFamily="18" charset="0"/>
              </a:rPr>
              <a:t>Cyrila a Metoděje </a:t>
            </a:r>
            <a:r>
              <a:rPr lang="cs-CZ" sz="1600" dirty="0">
                <a:latin typeface="Georgia" pitchFamily="18" charset="0"/>
              </a:rPr>
              <a:t>na Velké Moravě </a:t>
            </a:r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(863)</a:t>
            </a:r>
            <a:r>
              <a:rPr lang="cs-CZ" sz="1600" b="1" dirty="0">
                <a:latin typeface="Georgia" pitchFamily="18" charset="0"/>
              </a:rPr>
              <a:t>, </a:t>
            </a:r>
            <a:r>
              <a:rPr lang="cs-CZ" sz="1600" dirty="0">
                <a:latin typeface="Georgia" pitchFamily="18" charset="0"/>
              </a:rPr>
              <a:t>které přineslo na území Moravy a Čech první písmo na bázi  	staroslověnštiny a vytvořilo první písemné artefakty</a:t>
            </a: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r>
              <a:rPr lang="cs-CZ" sz="1600" dirty="0">
                <a:latin typeface="Georgia" pitchFamily="18" charset="0"/>
              </a:rPr>
              <a:t>															</a:t>
            </a: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r>
              <a:rPr lang="cs-CZ" sz="1600" dirty="0">
                <a:latin typeface="Georgia" pitchFamily="18" charset="0"/>
              </a:rPr>
              <a:t>																	</a:t>
            </a:r>
          </a:p>
          <a:p>
            <a:pPr indent="-180000" defTabSz="180000"/>
            <a:r>
              <a:rPr lang="cs-CZ" sz="1600" dirty="0">
                <a:latin typeface="Georgia" pitchFamily="18" charset="0"/>
              </a:rPr>
              <a:t>								                 	</a:t>
            </a:r>
            <a:endParaRPr lang="cs-CZ" sz="1600" b="1" dirty="0">
              <a:solidFill>
                <a:srgbClr val="0070C0"/>
              </a:solidFill>
              <a:latin typeface="Georgia" pitchFamily="18" charset="0"/>
            </a:endParaRPr>
          </a:p>
          <a:p>
            <a:pPr indent="-180000" defTabSz="180000"/>
            <a:r>
              <a:rPr lang="cs-CZ" sz="1200" b="1" dirty="0">
                <a:solidFill>
                  <a:srgbClr val="0070C0"/>
                </a:solidFill>
                <a:latin typeface="Georgia" pitchFamily="18" charset="0"/>
              </a:rPr>
              <a:t> 														           </a:t>
            </a:r>
            <a:r>
              <a:rPr lang="cs-CZ" sz="1600" dirty="0">
                <a:latin typeface="Georgia" pitchFamily="18" charset="0"/>
              </a:rPr>
              <a:t>		</a:t>
            </a: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r>
              <a:rPr lang="cs-CZ" sz="1600" dirty="0">
                <a:latin typeface="Georgia" pitchFamily="18" charset="0"/>
              </a:rPr>
              <a:t>V podstatě probíhal mocenský střet o sféry vlivu dvou civilizací, tj. západního a východního 														  světa, v němž zvítězila západní kultura a s ní latina jako jazyk tehdejší vzdělanosti.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Příklon 																   k západní, tj. francké civilizaci měl rozhodující   pozitivní vliv na pozdější vývoj české vzdělanosti.</a:t>
            </a:r>
          </a:p>
        </p:txBody>
      </p:sp>
      <p:pic>
        <p:nvPicPr>
          <p:cNvPr id="5" name="Obrázek 4" descr="Řezno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9225" y="2552947"/>
            <a:ext cx="3214123" cy="2138854"/>
          </a:xfrm>
          <a:prstGeom prst="rect">
            <a:avLst/>
          </a:prstGeom>
        </p:spPr>
      </p:pic>
      <p:pic>
        <p:nvPicPr>
          <p:cNvPr id="6" name="Obrázek 5" descr="Cyril a Metoděj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769" y="2552947"/>
            <a:ext cx="2511353" cy="2878343"/>
          </a:xfrm>
          <a:prstGeom prst="rect">
            <a:avLst/>
          </a:prstGeom>
        </p:spPr>
      </p:pic>
      <p:pic>
        <p:nvPicPr>
          <p:cNvPr id="10" name="Obrázek 9" descr="Rostisl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4534" y="2565969"/>
            <a:ext cx="2201298" cy="2333377"/>
          </a:xfrm>
          <a:prstGeom prst="rect">
            <a:avLst/>
          </a:prstGeom>
        </p:spPr>
      </p:pic>
      <p:pic>
        <p:nvPicPr>
          <p:cNvPr id="12" name="Obrázek 11" descr="Velehrad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5077" y="4814511"/>
            <a:ext cx="1938271" cy="14537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0F6E8E-E6D9-4B72-B62C-30284B7A1F3D}"/>
              </a:ext>
            </a:extLst>
          </p:cNvPr>
          <p:cNvSpPr txBox="1"/>
          <p:nvPr/>
        </p:nvSpPr>
        <p:spPr>
          <a:xfrm>
            <a:off x="5735391" y="326479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3FAC3A-C2B0-4073-BD43-60C91D8E3C32}"/>
              </a:ext>
            </a:extLst>
          </p:cNvPr>
          <p:cNvSpPr txBox="1"/>
          <p:nvPr/>
        </p:nvSpPr>
        <p:spPr>
          <a:xfrm>
            <a:off x="759266" y="3719378"/>
            <a:ext cx="160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759BD05-BB74-40AA-928E-E59BE4903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84" y="2560474"/>
            <a:ext cx="1728535" cy="231780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073959-31F7-4F8C-8A31-9072312B0E2B}"/>
              </a:ext>
            </a:extLst>
          </p:cNvPr>
          <p:cNvSpPr txBox="1"/>
          <p:nvPr/>
        </p:nvSpPr>
        <p:spPr>
          <a:xfrm>
            <a:off x="3851905" y="4899346"/>
            <a:ext cx="134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Rostislav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90D0C15-1858-4179-A2C7-19C49E5EAEE3}"/>
              </a:ext>
            </a:extLst>
          </p:cNvPr>
          <p:cNvSpPr txBox="1"/>
          <p:nvPr/>
        </p:nvSpPr>
        <p:spPr>
          <a:xfrm>
            <a:off x="5915165" y="371937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D886B2-51CD-48BA-9756-57A4A411CF80}"/>
              </a:ext>
            </a:extLst>
          </p:cNvPr>
          <p:cNvSpPr txBox="1"/>
          <p:nvPr/>
        </p:nvSpPr>
        <p:spPr>
          <a:xfrm>
            <a:off x="5637727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5B4B506-706C-4771-A7EA-A70B1092F748}"/>
              </a:ext>
            </a:extLst>
          </p:cNvPr>
          <p:cNvSpPr txBox="1"/>
          <p:nvPr/>
        </p:nvSpPr>
        <p:spPr>
          <a:xfrm>
            <a:off x="5637727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79763B7-30AA-4A26-871D-12604CD7D3AF}"/>
              </a:ext>
            </a:extLst>
          </p:cNvPr>
          <p:cNvSpPr txBox="1"/>
          <p:nvPr/>
        </p:nvSpPr>
        <p:spPr>
          <a:xfrm>
            <a:off x="5637727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CD55F0B-47A3-4B66-8045-64F2BE2E192C}"/>
              </a:ext>
            </a:extLst>
          </p:cNvPr>
          <p:cNvSpPr txBox="1"/>
          <p:nvPr/>
        </p:nvSpPr>
        <p:spPr>
          <a:xfrm>
            <a:off x="6159778" y="4878282"/>
            <a:ext cx="146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Michal III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333" y="43808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Počátky české vzdělanosti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1140" y="1163082"/>
            <a:ext cx="1085076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Proč ve střetu dvou kultur, dvou náboženských orientací a dvou komunikačních praxí u nás zvítězila západní, na latině založená orientace vzdělanosti?</a:t>
            </a:r>
          </a:p>
          <a:p>
            <a:endParaRPr lang="cs-CZ" sz="16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cs-CZ" sz="16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cs-CZ" sz="1600" dirty="0">
              <a:solidFill>
                <a:srgbClr val="FF0000"/>
              </a:solidFill>
              <a:latin typeface="Georgia" pitchFamily="18" charset="0"/>
            </a:endParaRPr>
          </a:p>
          <a:p>
            <a:endParaRPr lang="cs-CZ" sz="1600" dirty="0">
              <a:solidFill>
                <a:srgbClr val="FF0000"/>
              </a:solidFill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endParaRPr lang="cs-CZ" sz="1600" dirty="0">
              <a:latin typeface="Georgia" pitchFamily="18" charset="0"/>
            </a:endParaRPr>
          </a:p>
          <a:p>
            <a:pPr indent="-180000" defTabSz="180000"/>
            <a:r>
              <a:rPr lang="cs-CZ" sz="1600" dirty="0">
                <a:latin typeface="Georgia" pitchFamily="18" charset="0"/>
              </a:rPr>
              <a:t>															</a:t>
            </a:r>
            <a:endParaRPr lang="cs-CZ" sz="16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22" name="Obrázek 21" descr="Franská říš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101" y="2018102"/>
            <a:ext cx="2962615" cy="2304256"/>
          </a:xfrm>
          <a:prstGeom prst="rect">
            <a:avLst/>
          </a:prstGeom>
        </p:spPr>
      </p:pic>
      <p:pic>
        <p:nvPicPr>
          <p:cNvPr id="27" name="Obrázek 26" descr="Vratislav I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2680" y="2018102"/>
            <a:ext cx="1080120" cy="1080120"/>
          </a:xfrm>
          <a:prstGeom prst="rect">
            <a:avLst/>
          </a:prstGeom>
        </p:spPr>
      </p:pic>
      <p:pic>
        <p:nvPicPr>
          <p:cNvPr id="28" name="Obrázek 27" descr="Vratislav I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2680" y="3259582"/>
            <a:ext cx="1080120" cy="1080120"/>
          </a:xfrm>
          <a:prstGeom prst="rect">
            <a:avLst/>
          </a:prstGeom>
        </p:spPr>
      </p:pic>
      <p:pic>
        <p:nvPicPr>
          <p:cNvPr id="30" name="Obrázek 29" descr="Cyril a Matoděj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28816" y="2014271"/>
            <a:ext cx="1621429" cy="2309452"/>
          </a:xfrm>
          <a:prstGeom prst="rect">
            <a:avLst/>
          </a:prstGeom>
        </p:spPr>
      </p:pic>
      <p:pic>
        <p:nvPicPr>
          <p:cNvPr id="31" name="Obrázek 30" descr="Ludmila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640" y="2014271"/>
            <a:ext cx="3024336" cy="2298496"/>
          </a:xfrm>
          <a:prstGeom prst="rect">
            <a:avLst/>
          </a:prstGeom>
        </p:spPr>
      </p:pic>
      <p:sp>
        <p:nvSpPr>
          <p:cNvPr id="34" name="TextovéPole 33"/>
          <p:cNvSpPr txBox="1"/>
          <p:nvPr/>
        </p:nvSpPr>
        <p:spPr>
          <a:xfrm>
            <a:off x="511140" y="4456291"/>
            <a:ext cx="111697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Georgia" pitchFamily="18" charset="0"/>
              </a:rPr>
              <a:t>Důvody jsou hlavně 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geopolitické</a:t>
            </a:r>
            <a:r>
              <a:rPr lang="cs-CZ" sz="1400" dirty="0">
                <a:latin typeface="Georgia" pitchFamily="18" charset="0"/>
              </a:rPr>
              <a:t> a 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ekonomické</a:t>
            </a:r>
            <a:r>
              <a:rPr lang="cs-CZ" sz="1400" dirty="0">
                <a:latin typeface="Georgia" pitchFamily="18" charset="0"/>
              </a:rPr>
              <a:t> povahy. Z hlediska šíření vzdělanosti byla však významná i 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role mezinárodní komunikace</a:t>
            </a:r>
            <a:r>
              <a:rPr lang="cs-CZ" sz="1400" dirty="0">
                <a:latin typeface="Georgia" pitchFamily="18" charset="0"/>
              </a:rPr>
              <a:t>. Existoval zřejmě rozdíl mezi komunikačním uplatněním dvou konkurujícím si jazyků – 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latiny</a:t>
            </a:r>
            <a:r>
              <a:rPr lang="cs-CZ" sz="1400" dirty="0">
                <a:latin typeface="Georgia" pitchFamily="18" charset="0"/>
              </a:rPr>
              <a:t> a 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staroslověnštiny</a:t>
            </a:r>
            <a:r>
              <a:rPr lang="cs-CZ" sz="1400" dirty="0">
                <a:latin typeface="Georgia" pitchFamily="18" charset="0"/>
              </a:rPr>
              <a:t>. I když byl jazyk zapisovaný </a:t>
            </a:r>
            <a:r>
              <a:rPr lang="cs-CZ" sz="1400" dirty="0">
                <a:solidFill>
                  <a:srgbClr val="FF0000"/>
                </a:solidFill>
                <a:latin typeface="Georgia" pitchFamily="18" charset="0"/>
              </a:rPr>
              <a:t>hlaholicí </a:t>
            </a:r>
            <a:r>
              <a:rPr lang="cs-CZ" sz="1400" dirty="0">
                <a:latin typeface="Georgia" pitchFamily="18" charset="0"/>
              </a:rPr>
              <a:t>vytvořen na základě </a:t>
            </a:r>
            <a:r>
              <a:rPr lang="cs-CZ" sz="1400" dirty="0">
                <a:solidFill>
                  <a:srgbClr val="FF0000"/>
                </a:solidFill>
                <a:latin typeface="Georgia" pitchFamily="18" charset="0"/>
              </a:rPr>
              <a:t>staroslověnštiny</a:t>
            </a:r>
            <a:r>
              <a:rPr lang="cs-CZ" sz="1400" dirty="0">
                <a:latin typeface="Georgia" pitchFamily="18" charset="0"/>
              </a:rPr>
              <a:t>  a mohl by být tedy považován za bližší k předpokládané staročeštině 9. století, byl asi ve skutečnosti vnímám Čechy a Moravany jako již cizí, resp. umělý jazyk. Jednoduše řečeno – 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byzantská staroslověnština Konstantina a Metoděje nebyla komunikačním jazykem tehdejších obyvatel Velkomoravské říše a raně přemyslovských Čech. 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511140" y="5741895"/>
            <a:ext cx="111697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Georgia" pitchFamily="18" charset="0"/>
              </a:rPr>
              <a:t>Byzantskou nebo soluňskou staroslověnštinu nelze ztotožnit s lidovým dialektem. V komplexní jazykové realitě Velké Moravy byla staroslověnština, založená na soluňské větvi pozdně praslovanského dialektu, přísně vzato „geneticky cizí“.</a:t>
            </a:r>
          </a:p>
          <a:p>
            <a:endParaRPr lang="cs-CZ" sz="1200" dirty="0">
              <a:latin typeface="Georgia" pitchFamily="18" charset="0"/>
            </a:endParaRPr>
          </a:p>
          <a:p>
            <a:r>
              <a:rPr lang="cs-CZ" sz="1000" i="1" dirty="0">
                <a:latin typeface="Georgia" pitchFamily="18" charset="0"/>
              </a:rPr>
              <a:t>Zdroj: Encyklopedický slovník češtiny (2002), In: Průcha. J. Česká vzdělanost. Praha: Wolters Kluwer, 2015.</a:t>
            </a:r>
            <a:r>
              <a:rPr lang="fi-FI" sz="1000" i="1" dirty="0">
                <a:latin typeface="Georgia" pitchFamily="18" charset="0"/>
              </a:rPr>
              <a:t> </a:t>
            </a:r>
            <a:endParaRPr lang="cs-CZ" sz="1000" i="1" dirty="0">
              <a:latin typeface="Georgia" pitchFamily="18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:Joseph I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869" y="1422695"/>
            <a:ext cx="1932612" cy="3533919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773869" y="5435305"/>
            <a:ext cx="10825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Georgia" pitchFamily="18" charset="0"/>
              </a:rPr>
              <a:t>„Schulwesen ist und bleibt allzeit ein Politicum“</a:t>
            </a:r>
          </a:p>
        </p:txBody>
      </p:sp>
      <p:pic>
        <p:nvPicPr>
          <p:cNvPr id="35842" name="Picture 2" descr="C:\Documents and Settings\Dag - Hrubý\Dokumenty\Obrázky\cisar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4008" y="3216256"/>
            <a:ext cx="1471309" cy="1710923"/>
          </a:xfrm>
          <a:prstGeom prst="rect">
            <a:avLst/>
          </a:prstGeom>
          <a:noFill/>
        </p:spPr>
      </p:pic>
      <p:pic>
        <p:nvPicPr>
          <p:cNvPr id="7" name="Obrázek 6" descr="Marie Teresie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0517" y="1422695"/>
            <a:ext cx="4602121" cy="3005467"/>
          </a:xfrm>
          <a:prstGeom prst="rect">
            <a:avLst/>
          </a:prstGeom>
        </p:spPr>
      </p:pic>
      <p:pic>
        <p:nvPicPr>
          <p:cNvPr id="10" name="Obrázek 9" descr="Marie Teresie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07746" y="1422695"/>
            <a:ext cx="1383835" cy="17109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6922C3-775A-46BD-921E-851A97C1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04" y="0"/>
            <a:ext cx="10515600" cy="1422695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  <a:latin typeface="Georgia" pitchFamily="18" charset="0"/>
              </a:rPr>
              <a:t>Školství v 18. století</a:t>
            </a:r>
            <a:endParaRPr lang="cs-CZ" dirty="0"/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27E447F-2BC5-4B0B-9006-7CF9E0936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48" y="1409022"/>
            <a:ext cx="2242077" cy="354759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173A19D-A475-43B9-B418-C9A39C5B6CA4}"/>
              </a:ext>
            </a:extLst>
          </p:cNvPr>
          <p:cNvSpPr txBox="1"/>
          <p:nvPr/>
        </p:nvSpPr>
        <p:spPr>
          <a:xfrm>
            <a:off x="7212460" y="4552910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  <a:latin typeface="Georgia" pitchFamily="18" charset="0"/>
              </a:rPr>
              <a:t>1770 </a:t>
            </a:r>
            <a:r>
              <a:rPr lang="cs-CZ" dirty="0">
                <a:latin typeface="Georgia" pitchFamily="18" charset="0"/>
              </a:rPr>
              <a:t>Marie Terezie 28. září</a:t>
            </a:r>
            <a:endParaRPr lang="cs-CZ" dirty="0"/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255" y="41016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Nejvýznamnější pedagogové</a:t>
            </a:r>
          </a:p>
        </p:txBody>
      </p:sp>
      <p:sp>
        <p:nvSpPr>
          <p:cNvPr id="3" name="Obdélník 2"/>
          <p:cNvSpPr/>
          <p:nvPr/>
        </p:nvSpPr>
        <p:spPr>
          <a:xfrm>
            <a:off x="767255" y="1128996"/>
            <a:ext cx="10636469" cy="5559354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V USA se uskutečnil výzkum, v němž bylo 132 profesorů dějin pedagogiky na vysokých školách požádáno, aby označili nejvýznamnější pedagogy  a jejich díla v dějinách. Tak byl sestaven následující žebříček:</a:t>
            </a:r>
          </a:p>
          <a:p>
            <a:pPr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  <a:p>
            <a:pPr>
              <a:buClr>
                <a:srgbClr val="3333FF"/>
              </a:buClr>
              <a:buFont typeface="Calibri" pitchFamily="32" charset="0"/>
              <a:buChar char="•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</a:t>
            </a:r>
            <a:r>
              <a:rPr lang="cs-CZ" sz="1600" dirty="0">
                <a:solidFill>
                  <a:srgbClr val="3333FF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</a:t>
            </a: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Jean Jacques ROUSSEAU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(1712-1778)	</a:t>
            </a: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	</a:t>
            </a:r>
          </a:p>
          <a:p>
            <a:pPr>
              <a:buClr>
                <a:srgbClr val="3333FF"/>
              </a:buClr>
              <a:buFont typeface="Calibri" pitchFamily="32" charset="0"/>
              <a:buChar char="•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</a:t>
            </a:r>
            <a:r>
              <a:rPr lang="cs-CZ" sz="1600" b="1" dirty="0">
                <a:solidFill>
                  <a:srgbClr val="3333FF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</a:t>
            </a: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John DEWEY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(1859-1952)</a:t>
            </a: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			</a:t>
            </a:r>
          </a:p>
          <a:p>
            <a:pPr>
              <a:buClr>
                <a:srgbClr val="3333FF"/>
              </a:buClr>
              <a:buFont typeface="Calibri" pitchFamily="32" charset="0"/>
              <a:buChar char="•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 Jan Amos KOMENSKÝ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(1592-1670)</a:t>
            </a: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		</a:t>
            </a:r>
          </a:p>
          <a:p>
            <a:pPr>
              <a:buClr>
                <a:srgbClr val="3333FF"/>
              </a:buClr>
              <a:buFont typeface="Calibri" pitchFamily="32" charset="0"/>
              <a:buChar char="•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b="1" dirty="0">
                <a:solidFill>
                  <a:srgbClr val="3333FF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 </a:t>
            </a: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PLATON</a:t>
            </a:r>
            <a:r>
              <a:rPr lang="cs-CZ" sz="1600" b="1" dirty="0">
                <a:solidFill>
                  <a:srgbClr val="3333FF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(427-347 př. n. l)</a:t>
            </a: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			</a:t>
            </a:r>
          </a:p>
          <a:p>
            <a:pPr>
              <a:buClr>
                <a:srgbClr val="3333FF"/>
              </a:buClr>
              <a:buFont typeface="Calibri" pitchFamily="32" charset="0"/>
              <a:buChar char="•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 </a:t>
            </a: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Johann Heinrich PESTALOZZI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(1746-1827)	</a:t>
            </a: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Cipro, M. (1984)</a:t>
            </a:r>
          </a:p>
          <a:p>
            <a:pPr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Mezi čelné evropské pedagogické humanisty patří </a:t>
            </a:r>
          </a:p>
          <a:p>
            <a:pPr>
              <a:buClr>
                <a:srgbClr val="3333FF"/>
              </a:buClr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Wilhelm von HUMBOLDT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(1767-1835)‏</a:t>
            </a:r>
          </a:p>
          <a:p>
            <a:pPr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Humboldt  při výchově zdůrazňuje čtyři hlavní aspekty:</a:t>
            </a:r>
          </a:p>
          <a:p>
            <a:pPr>
              <a:buFont typeface="Calibri" pitchFamily="32" charset="0"/>
              <a:buAutoNum type="arabicPeriod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Přednost všeobecné výchovy před profesní přípravou</a:t>
            </a:r>
          </a:p>
          <a:p>
            <a:pPr>
              <a:buFont typeface="Calibri" pitchFamily="32" charset="0"/>
              <a:buAutoNum type="arabicPeriod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Jednotný školský systém</a:t>
            </a:r>
          </a:p>
          <a:p>
            <a:pPr>
              <a:buFont typeface="Calibri" pitchFamily="32" charset="0"/>
              <a:buAutoNum type="arabicPeriod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Omezení státních vlivů na výchovu</a:t>
            </a:r>
          </a:p>
          <a:p>
            <a:pPr>
              <a:buFont typeface="Calibri" pitchFamily="32" charset="0"/>
              <a:buAutoNum type="arabicPeriod"/>
              <a:tabLst>
                <a:tab pos="0" algn="l"/>
                <a:tab pos="801472" algn="l"/>
                <a:tab pos="1602943" algn="l"/>
                <a:tab pos="2404415" algn="l"/>
                <a:tab pos="3205886" algn="l"/>
                <a:tab pos="4007358" algn="l"/>
                <a:tab pos="4808830" algn="l"/>
                <a:tab pos="5610301" algn="l"/>
                <a:tab pos="6411773" algn="l"/>
                <a:tab pos="7213244" algn="l"/>
                <a:tab pos="8014716" algn="l"/>
                <a:tab pos="881618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Překonání poddanské mentality a rozvoj jedincova sebeurčení</a:t>
            </a:r>
          </a:p>
          <a:p>
            <a:pPr indent="233763">
              <a:tabLst>
                <a:tab pos="233763" algn="l"/>
              </a:tabLst>
            </a:pPr>
            <a:r>
              <a:rPr lang="cs-CZ" sz="1600" dirty="0">
                <a:latin typeface="Georgia" panose="02040502050405020303" pitchFamily="18" charset="0"/>
              </a:rPr>
              <a:t>harmonické vzdělání individua má být dosaženo jazykovou výukou, </a:t>
            </a:r>
          </a:p>
          <a:p>
            <a:pPr indent="233763">
              <a:tabLst>
                <a:tab pos="233763" algn="l"/>
              </a:tabLst>
            </a:pPr>
            <a:r>
              <a:rPr lang="cs-CZ" sz="1600" dirty="0">
                <a:latin typeface="Georgia" panose="02040502050405020303" pitchFamily="18" charset="0"/>
              </a:rPr>
              <a:t>především studiem řečtiny, protože se charakter řeckého národa </a:t>
            </a:r>
          </a:p>
          <a:p>
            <a:pPr indent="233763">
              <a:tabLst>
                <a:tab pos="233763" algn="l"/>
              </a:tabLst>
            </a:pPr>
            <a:r>
              <a:rPr lang="cs-CZ" sz="1600" dirty="0">
                <a:latin typeface="Georgia" panose="02040502050405020303" pitchFamily="18" charset="0"/>
              </a:rPr>
              <a:t>nejvíce blíží charakteru člověka (lidství) vůbec</a:t>
            </a:r>
          </a:p>
          <a:p>
            <a:pPr indent="233763">
              <a:tabLst>
                <a:tab pos="233763" algn="l"/>
              </a:tabLst>
            </a:pP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1494" y="1879049"/>
            <a:ext cx="1028989" cy="13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277" y="1879049"/>
            <a:ext cx="1141657" cy="14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0573" y="1879049"/>
            <a:ext cx="1222605" cy="139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04152" y="1901763"/>
            <a:ext cx="1070583" cy="1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Obsah obrázku osoba, muž, fotka, vsedě&#10;&#10;Popis byl vytvořen automaticky">
            <a:extLst>
              <a:ext uri="{FF2B5EF4-FFF2-40B4-BE49-F238E27FC236}">
                <a16:creationId xmlns:a16="http://schemas.microsoft.com/office/drawing/2014/main" id="{3E7D5222-6A93-43DC-BA78-79062CC18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87" y="3651327"/>
            <a:ext cx="1996965" cy="2662620"/>
          </a:xfrm>
          <a:prstGeom prst="rect">
            <a:avLst/>
          </a:prstGeom>
        </p:spPr>
      </p:pic>
      <p:pic>
        <p:nvPicPr>
          <p:cNvPr id="11" name="Obrázek 10" descr="Obsah obrázku socha, exteriér, budova, osoba&#10;&#10;Popis byl vytvořen automaticky">
            <a:extLst>
              <a:ext uri="{FF2B5EF4-FFF2-40B4-BE49-F238E27FC236}">
                <a16:creationId xmlns:a16="http://schemas.microsoft.com/office/drawing/2014/main" id="{311A51D1-97B1-4D2C-AFB2-203B7D199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04" y="3638641"/>
            <a:ext cx="2013399" cy="2687991"/>
          </a:xfrm>
          <a:prstGeom prst="rect">
            <a:avLst/>
          </a:prstGeom>
        </p:spPr>
      </p:pic>
      <p:pic>
        <p:nvPicPr>
          <p:cNvPr id="13" name="Obrázek 12" descr="Obsah obrázku muž, stůl, žena, oblek&#10;&#10;Popis byl vytvořen automaticky">
            <a:extLst>
              <a:ext uri="{FF2B5EF4-FFF2-40B4-BE49-F238E27FC236}">
                <a16:creationId xmlns:a16="http://schemas.microsoft.com/office/drawing/2014/main" id="{0F4C9167-245A-4B58-B660-3661756A5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99" y="1907658"/>
            <a:ext cx="1063194" cy="136926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114" y="362500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7114" y="1428452"/>
            <a:ext cx="1081777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 defTabSz="180000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výraz škola je odvozen od řeckého slova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SCHOLÉ (</a:t>
            </a:r>
            <a:r>
              <a:rPr lang="el-GR" sz="1600" dirty="0">
                <a:solidFill>
                  <a:srgbClr val="0070C0"/>
                </a:solidFill>
                <a:latin typeface="Georgia" pitchFamily="18" charset="0"/>
              </a:rPr>
              <a:t>σχολή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), </a:t>
            </a:r>
            <a:r>
              <a:rPr lang="cs-CZ" sz="1600" dirty="0">
                <a:latin typeface="Georgia" pitchFamily="18" charset="0"/>
              </a:rPr>
              <a:t>jehož doslovný 	překlad je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„prázdeň“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je prostorem, kde člověk není zaneprázdněn denním shonem a ruchem </a:t>
            </a:r>
          </a:p>
          <a:p>
            <a:pPr indent="-180000" defTabSz="180000"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r>
              <a:rPr lang="cs-CZ" sz="1600" dirty="0">
                <a:latin typeface="Georgia" pitchFamily="18" charset="0"/>
              </a:rPr>
              <a:t> je příležitost pro cosi nevšedního, pro cosi nedělního</a:t>
            </a:r>
            <a:endParaRPr lang="en-GB" sz="1600" dirty="0">
              <a:latin typeface="Georgia" pitchFamily="18" charset="0"/>
            </a:endParaRPr>
          </a:p>
          <a:p>
            <a:pPr indent="-180000" defTabSz="180000">
              <a:buFont typeface="Arial" pitchFamily="34" charset="0"/>
              <a:buChar char="•"/>
            </a:pPr>
            <a:r>
              <a:rPr lang="cs-CZ" sz="1600" i="1" dirty="0">
                <a:latin typeface="Georgia" pitchFamily="18" charset="0"/>
              </a:rPr>
              <a:t>Český výraz „neděle“ poukazuje na nedělání, tedy k prázdni – </a:t>
            </a:r>
            <a:r>
              <a:rPr lang="cs-CZ" sz="1600" i="1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sz="1600" i="1" dirty="0">
              <a:latin typeface="Georgia" pitchFamily="18" charset="0"/>
            </a:endParaRPr>
          </a:p>
          <a:p>
            <a:pPr indent="-180000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antická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„scholé” </a:t>
            </a:r>
            <a:r>
              <a:rPr lang="cs-CZ" sz="1600" dirty="0">
                <a:latin typeface="Georgia" pitchFamily="18" charset="0"/>
              </a:rPr>
              <a:t>nebyla o praktické přípravě na každodenní život</a:t>
            </a:r>
          </a:p>
          <a:p>
            <a:pPr indent="-180000" defTabSz="180000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byla místem, kde se volně diskutovalo a polemizovalo, a to bez ohledu na 	praktický užitek těchto diskusí</a:t>
            </a:r>
          </a:p>
          <a:p>
            <a:pPr indent="-180000" defTabSz="180000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příprava pro všednodenní činnosti se </a:t>
            </a:r>
            <a:r>
              <a:rPr lang="cs-CZ" sz="1600" i="1" dirty="0">
                <a:solidFill>
                  <a:srgbClr val="0070C0"/>
                </a:solidFill>
                <a:latin typeface="Georgia" pitchFamily="18" charset="0"/>
              </a:rPr>
              <a:t>sensu stricto </a:t>
            </a:r>
            <a:r>
              <a:rPr lang="cs-CZ" sz="1600" dirty="0">
                <a:latin typeface="Georgia" pitchFamily="18" charset="0"/>
              </a:rPr>
              <a:t>nepovažuje za školu</a:t>
            </a:r>
          </a:p>
          <a:p>
            <a:pPr indent="-180000" defTabSz="180000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ani výchovné projekty na počátku novověku nemají ještě povahu dnešní školy</a:t>
            </a:r>
          </a:p>
          <a:p>
            <a:pPr indent="-180000" defTabSz="180000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ani v případě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Luthera </a:t>
            </a:r>
            <a:r>
              <a:rPr lang="cs-CZ" sz="1600" dirty="0">
                <a:latin typeface="Georgia" pitchFamily="18" charset="0"/>
              </a:rPr>
              <a:t>a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Komenského</a:t>
            </a:r>
            <a:r>
              <a:rPr lang="cs-CZ" sz="1600" dirty="0">
                <a:latin typeface="Georgia" pitchFamily="18" charset="0"/>
              </a:rPr>
              <a:t> není účelem školy příprava pro</a:t>
            </a:r>
            <a:r>
              <a:rPr lang="en-GB" sz="1600" dirty="0">
                <a:latin typeface="Georgia" pitchFamily="18" charset="0"/>
              </a:rPr>
              <a:t> </a:t>
            </a:r>
            <a:r>
              <a:rPr lang="cs-CZ" sz="1600" dirty="0">
                <a:latin typeface="Georgia" pitchFamily="18" charset="0"/>
              </a:rPr>
              <a:t>praktické, zaměstnanecké životní úkoly</a:t>
            </a:r>
          </a:p>
          <a:p>
            <a:pPr indent="-180000" defTabSz="180000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ani v počátcích osvícenství tomu nebylo jinak – i zde všeobecná osvěta má sloužit 	všeobecnému zušlechtění lidstva</a:t>
            </a:r>
          </a:p>
          <a:p>
            <a:pPr indent="-180000" defTabSz="180000"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teprve v 19. století </a:t>
            </a:r>
            <a:r>
              <a:rPr lang="cs-CZ" sz="1600" dirty="0">
                <a:latin typeface="Georgia" pitchFamily="18" charset="0"/>
              </a:rPr>
              <a:t>– v souvislosti s vnikáním vědy do výrobní praxe a 	v souvislosti s etatizací společenských struktur –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se škola stává záležitostí nutné 	přípravy pro všednodenní život, pro možnost účasti občana na výrobě a správě</a:t>
            </a:r>
          </a:p>
          <a:p>
            <a:pPr indent="-180000" defTabSz="180000">
              <a:buFont typeface="Arial" pitchFamily="34" charset="0"/>
              <a:buChar char="•"/>
            </a:pPr>
            <a:endParaRPr lang="cs-CZ" sz="1600" dirty="0">
              <a:latin typeface="Georgia" pitchFamily="18" charset="0"/>
            </a:endParaRPr>
          </a:p>
          <a:p>
            <a:pPr indent="-180000" defTabSz="180000"/>
            <a:r>
              <a:rPr lang="cs-CZ" sz="1200" dirty="0">
                <a:latin typeface="Georgia" pitchFamily="18" charset="0"/>
              </a:rPr>
              <a:t>Palouš, R</a:t>
            </a:r>
            <a:r>
              <a:rPr lang="cs-CZ" sz="1200" i="1" dirty="0">
                <a:latin typeface="Georgia" pitchFamily="18" charset="0"/>
              </a:rPr>
              <a:t>. Světověk a Časování, </a:t>
            </a:r>
            <a:r>
              <a:rPr lang="cs-CZ" sz="1200" dirty="0">
                <a:latin typeface="Georgia" pitchFamily="18" charset="0"/>
              </a:rPr>
              <a:t>Praha: Vyšehrad, 2000. </a:t>
            </a:r>
          </a:p>
          <a:p>
            <a:pPr indent="-180000" defTabSz="180000"/>
            <a:r>
              <a:rPr lang="cs-CZ" sz="1200" i="1" dirty="0">
                <a:solidFill>
                  <a:srgbClr val="0070C0"/>
                </a:solidFill>
                <a:latin typeface="Georgia" pitchFamily="18" charset="0"/>
              </a:rPr>
              <a:t>sensu stricto</a:t>
            </a:r>
            <a:r>
              <a:rPr lang="cs-CZ" sz="1200" dirty="0">
                <a:solidFill>
                  <a:srgbClr val="0070C0"/>
                </a:solidFill>
                <a:latin typeface="Georgia" pitchFamily="18" charset="0"/>
              </a:rPr>
              <a:t>	</a:t>
            </a:r>
            <a:r>
              <a:rPr lang="cs-CZ" sz="1200" dirty="0">
                <a:latin typeface="Georgia" pitchFamily="18" charset="0"/>
              </a:rPr>
              <a:t>v užším slova smyslu</a:t>
            </a:r>
          </a:p>
          <a:p>
            <a:pPr indent="-180000" defTabSz="180000"/>
            <a:endParaRPr lang="cs-CZ" sz="1200" dirty="0">
              <a:latin typeface="Georgia" pitchFamily="18" charset="0"/>
            </a:endParaRPr>
          </a:p>
          <a:p>
            <a:pPr indent="-180000" defTabSz="180000"/>
            <a:endParaRPr lang="cs-CZ" sz="1200" dirty="0"/>
          </a:p>
        </p:txBody>
      </p:sp>
      <p:pic>
        <p:nvPicPr>
          <p:cNvPr id="5" name="Obrázek 4" descr="Palouš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7168" y="4546961"/>
            <a:ext cx="1589508" cy="2047092"/>
          </a:xfrm>
          <a:prstGeom prst="rect">
            <a:avLst/>
          </a:prstGeom>
        </p:spPr>
      </p:pic>
      <p:pic>
        <p:nvPicPr>
          <p:cNvPr id="6" name="Obrázek 5" descr="Palouš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7451" y="4588991"/>
            <a:ext cx="2049717" cy="20497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8C50FD-7F67-472C-B6A1-73B85570DC8C}"/>
              </a:ext>
            </a:extLst>
          </p:cNvPr>
          <p:cNvSpPr txBox="1"/>
          <p:nvPr/>
        </p:nvSpPr>
        <p:spPr>
          <a:xfrm>
            <a:off x="760227" y="5197038"/>
            <a:ext cx="5654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Prof. PhDr. Radim Palouš, dr. h. c.</a:t>
            </a:r>
          </a:p>
          <a:p>
            <a:pPr algn="ctr"/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(*1924-†2015)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89097C-CFA5-4CF7-A970-D826C155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Internet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37FF2A-94FF-4FC6-BACE-196C2E92F0A7}"/>
              </a:ext>
            </a:extLst>
          </p:cNvPr>
          <p:cNvSpPr txBox="1"/>
          <p:nvPr/>
        </p:nvSpPr>
        <p:spPr>
          <a:xfrm>
            <a:off x="1981201" y="1690688"/>
            <a:ext cx="7717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Georgia" panose="02040502050405020303" pitchFamily="18" charset="0"/>
              </a:rPr>
              <a:t>Nevěř všemu, co najdeš na internetu.</a:t>
            </a:r>
          </a:p>
          <a:p>
            <a:r>
              <a:rPr lang="cs-CZ" sz="3600" i="1" dirty="0">
                <a:latin typeface="Georgia" panose="02040502050405020303" pitchFamily="18" charset="0"/>
              </a:rPr>
              <a:t>                                             </a:t>
            </a:r>
            <a:r>
              <a:rPr lang="en-GB" sz="3600" i="1" dirty="0">
                <a:latin typeface="Georgia" panose="02040502050405020303" pitchFamily="18" charset="0"/>
              </a:rPr>
              <a:t>    </a:t>
            </a:r>
            <a:r>
              <a:rPr lang="cs-CZ" sz="3600" i="1" dirty="0">
                <a:latin typeface="Georgia" panose="02040502050405020303" pitchFamily="18" charset="0"/>
              </a:rPr>
              <a:t> </a:t>
            </a:r>
            <a:r>
              <a:rPr lang="cs-CZ" sz="2800" i="1" dirty="0">
                <a:latin typeface="Georgia" panose="02040502050405020303" pitchFamily="18" charset="0"/>
              </a:rPr>
              <a:t>Archimedes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8C6F6E-F6EF-437E-8852-63C1B72F1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75" y="3016251"/>
            <a:ext cx="1480752" cy="18490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08D6AC1-CA86-4295-9E8A-6331E5B0E85C}"/>
              </a:ext>
            </a:extLst>
          </p:cNvPr>
          <p:cNvSpPr txBox="1"/>
          <p:nvPr/>
        </p:nvSpPr>
        <p:spPr>
          <a:xfrm>
            <a:off x="1222625" y="3986373"/>
            <a:ext cx="4498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Internet zkracuje vzdálenost.</a:t>
            </a:r>
          </a:p>
          <a:p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Otázkou je, zda přináší blízkost.</a:t>
            </a:r>
          </a:p>
        </p:txBody>
      </p:sp>
    </p:spTree>
    <p:extLst>
      <p:ext uri="{BB962C8B-B14F-4D97-AF65-F5344CB8AC3E}">
        <p14:creationId xmlns:p14="http://schemas.microsoft.com/office/powerpoint/2010/main" val="151400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1"/>
          <p:cNvSpPr txBox="1">
            <a:spLocks noChangeArrowheads="1"/>
          </p:cNvSpPr>
          <p:nvPr/>
        </p:nvSpPr>
        <p:spPr bwMode="auto">
          <a:xfrm>
            <a:off x="789645" y="826527"/>
            <a:ext cx="10429735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Georgia" pitchFamily="18" charset="0"/>
              </a:rPr>
              <a:t>Škola je prostředím, které nás připravuje pro život, vtiskuje nám smysl pro pravidla i jejich nesamozřejmost, proto je místem pro otázky, místem, kde se protrhává každodenní rozvrh a kde sídlí rozumění. Škola by měla být místem </a:t>
            </a:r>
            <a:r>
              <a:rPr lang="cs-CZ" i="1" dirty="0">
                <a:solidFill>
                  <a:srgbClr val="0070C0"/>
                </a:solidFill>
                <a:latin typeface="Georgia" pitchFamily="18" charset="0"/>
              </a:rPr>
              <a:t>eubúlia</a:t>
            </a:r>
            <a:r>
              <a:rPr lang="cs-CZ" dirty="0">
                <a:latin typeface="Georgia" pitchFamily="18" charset="0"/>
              </a:rPr>
              <a:t>, místem výchovy ve smyslu dobré rady, člověk je totiž bytostí, v níž se odehrává svár mezi věděním a nevěděním. Škola je místem, kde je zkoušen a dotazován především učitel. Dobrá škola nekončí vysvobozením v podobě zvonění. Zvonek pouze ukazuje na členění času a v dobré škole je přehlušován žadoněním žáků, kteří podobně jako v babiččině pohádce, chtějí vždycky znova vědět, jak to bylo dál.</a:t>
            </a:r>
          </a:p>
          <a:p>
            <a:pPr algn="just"/>
            <a:endParaRPr lang="cs-CZ" dirty="0">
              <a:latin typeface="Georgia" pitchFamily="18" charset="0"/>
            </a:endParaRPr>
          </a:p>
          <a:p>
            <a:pPr algn="just"/>
            <a:r>
              <a:rPr lang="cs-CZ" i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Eubulie, </a:t>
            </a:r>
            <a:r>
              <a:rPr lang="cs-CZ" i="1" dirty="0">
                <a:latin typeface="Georgia" pitchFamily="18" charset="0"/>
                <a:cs typeface="Times New Roman" pitchFamily="18" charset="0"/>
              </a:rPr>
              <a:t>ř. rozvážnost</a:t>
            </a:r>
          </a:p>
          <a:p>
            <a:pPr algn="just"/>
            <a:endParaRPr lang="cs-CZ" dirty="0">
              <a:latin typeface="Georgia" pitchFamily="18" charset="0"/>
            </a:endParaRPr>
          </a:p>
          <a:p>
            <a:pPr algn="just"/>
            <a:r>
              <a:rPr lang="cs-CZ" sz="24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Zdeněk  Pinc </a:t>
            </a:r>
            <a:r>
              <a:rPr lang="cs-CZ" i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(*1945 Příbram)</a:t>
            </a:r>
          </a:p>
          <a:p>
            <a:pPr algn="just"/>
            <a:r>
              <a:rPr lang="cs-CZ" sz="1400" i="1" dirty="0">
                <a:latin typeface="Georgia" pitchFamily="18" charset="0"/>
                <a:cs typeface="Times New Roman" pitchFamily="18" charset="0"/>
              </a:rPr>
              <a:t>Fragmenty k filosofii výchovy. </a:t>
            </a:r>
            <a:r>
              <a:rPr lang="cs-CZ" sz="1400" dirty="0">
                <a:latin typeface="Georgia" pitchFamily="18" charset="0"/>
                <a:cs typeface="Times New Roman" pitchFamily="18" charset="0"/>
              </a:rPr>
              <a:t>Praha: Oikoymenh, 1999.</a:t>
            </a:r>
          </a:p>
          <a:p>
            <a:pPr algn="just"/>
            <a:endParaRPr lang="cs-CZ" sz="1400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i="1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i="1" dirty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cs-CZ" sz="1400" i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10193" y="202719"/>
            <a:ext cx="8075240" cy="634082"/>
          </a:xfrm>
        </p:spPr>
        <p:txBody>
          <a:bodyPr>
            <a:no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sz="3600" dirty="0"/>
          </a:p>
        </p:txBody>
      </p:sp>
      <p:pic>
        <p:nvPicPr>
          <p:cNvPr id="2051" name="Picture 3" descr="Výsledek obrázku pro Zdeněk Pinc">
            <a:hlinkClick r:id="rId2"/>
            <a:extLst>
              <a:ext uri="{FF2B5EF4-FFF2-40B4-BE49-F238E27FC236}">
                <a16:creationId xmlns:a16="http://schemas.microsoft.com/office/drawing/2014/main" id="{07E32488-4776-450F-9275-5A3972F5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12" y="4349212"/>
            <a:ext cx="2909052" cy="217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Výsledek obrázku pro Zdeněk Pinc Fragmenty k filosofii výchovy">
            <a:hlinkClick r:id="rId4"/>
            <a:extLst>
              <a:ext uri="{FF2B5EF4-FFF2-40B4-BE49-F238E27FC236}">
                <a16:creationId xmlns:a16="http://schemas.microsoft.com/office/drawing/2014/main" id="{529B848F-809C-44B7-8D43-E3FFD81E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45" y="2910061"/>
            <a:ext cx="2569533" cy="371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6BE54-4DD0-4F42-B3BF-AEA32E77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96" y="460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Georgia" panose="02040502050405020303" pitchFamily="18" charset="0"/>
              </a:rPr>
              <a:t>Frankfurtsk</a:t>
            </a:r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á</a:t>
            </a:r>
            <a:r>
              <a:rPr lang="en-GB" sz="36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š</a:t>
            </a:r>
            <a:r>
              <a:rPr lang="en-GB" sz="3600" dirty="0">
                <a:solidFill>
                  <a:srgbClr val="0070C0"/>
                </a:solidFill>
                <a:latin typeface="Georgia" panose="02040502050405020303" pitchFamily="18" charset="0"/>
              </a:rPr>
              <a:t>kola</a:t>
            </a:r>
            <a:endParaRPr lang="cs-CZ" sz="36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Obrázek 3" descr="Obsah obrázku muž, osoba, nošení, fotka&#10;&#10;Popis byl vytvořen automaticky">
            <a:extLst>
              <a:ext uri="{FF2B5EF4-FFF2-40B4-BE49-F238E27FC236}">
                <a16:creationId xmlns:a16="http://schemas.microsoft.com/office/drawing/2014/main" id="{81568465-256F-471E-A3FD-12D0AD69D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8" y="1453686"/>
            <a:ext cx="1689067" cy="2066798"/>
          </a:xfrm>
          <a:prstGeom prst="rect">
            <a:avLst/>
          </a:prstGeom>
        </p:spPr>
      </p:pic>
      <p:pic>
        <p:nvPicPr>
          <p:cNvPr id="1027" name="Picture 3" descr="Výsledek obrázku pro Herbert Marcuse">
            <a:hlinkClick r:id="rId3"/>
            <a:extLst>
              <a:ext uri="{FF2B5EF4-FFF2-40B4-BE49-F238E27FC236}">
                <a16:creationId xmlns:a16="http://schemas.microsoft.com/office/drawing/2014/main" id="{3F05ADC5-294B-4550-B6BD-095BE3659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67" y="1486583"/>
            <a:ext cx="1418540" cy="20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Výsledek obrázku pro Max Horkheimer">
            <a:hlinkClick r:id="rId5"/>
            <a:extLst>
              <a:ext uri="{FF2B5EF4-FFF2-40B4-BE49-F238E27FC236}">
                <a16:creationId xmlns:a16="http://schemas.microsoft.com/office/drawing/2014/main" id="{F4BF1147-1CAA-4DCD-B4C5-FBC15DBE4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99" y="1486583"/>
            <a:ext cx="1508841" cy="20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Výsledek obrázku pro ERich Fromm">
            <a:hlinkClick r:id="rId7"/>
            <a:extLst>
              <a:ext uri="{FF2B5EF4-FFF2-40B4-BE49-F238E27FC236}">
                <a16:creationId xmlns:a16="http://schemas.microsoft.com/office/drawing/2014/main" id="{9D62F0C0-41D2-4F0E-BC30-59995AB5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32" y="1507368"/>
            <a:ext cx="1344312" cy="20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A967FB1-D6BC-454D-AC7D-4446408D10AF}"/>
              </a:ext>
            </a:extLst>
          </p:cNvPr>
          <p:cNvSpPr txBox="1"/>
          <p:nvPr/>
        </p:nvSpPr>
        <p:spPr>
          <a:xfrm>
            <a:off x="711596" y="3663150"/>
            <a:ext cx="665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T</a:t>
            </a: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. W. Adorno       H. Marcuse        M. Horkheimer    E. Fromm ?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EB90B7-3696-41D6-A2EB-7236FA7B29EC}"/>
              </a:ext>
            </a:extLst>
          </p:cNvPr>
          <p:cNvSpPr txBox="1"/>
          <p:nvPr/>
        </p:nvSpPr>
        <p:spPr>
          <a:xfrm>
            <a:off x="711596" y="4142251"/>
            <a:ext cx="4721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Georgia" panose="02040502050405020303" pitchFamily="18" charset="0"/>
              </a:rPr>
              <a:t>Kritická teorie</a:t>
            </a:r>
          </a:p>
          <a:p>
            <a:r>
              <a:rPr lang="cs-CZ" sz="2400" dirty="0">
                <a:latin typeface="Georgia" panose="02040502050405020303" pitchFamily="18" charset="0"/>
              </a:rPr>
              <a:t>Výchova musí vést k schopnosti</a:t>
            </a:r>
          </a:p>
          <a:p>
            <a:r>
              <a:rPr lang="cs-CZ" sz="2400" dirty="0">
                <a:latin typeface="Georgia" panose="02040502050405020303" pitchFamily="18" charset="0"/>
              </a:rPr>
              <a:t>nesouhlasit, postavit se na odpor.</a:t>
            </a:r>
          </a:p>
        </p:txBody>
      </p:sp>
      <p:pic>
        <p:nvPicPr>
          <p:cNvPr id="10" name="Obrázek 9" descr="Obsah obrázku pták&#10;&#10;Popis byl vytvořen automaticky">
            <a:extLst>
              <a:ext uri="{FF2B5EF4-FFF2-40B4-BE49-F238E27FC236}">
                <a16:creationId xmlns:a16="http://schemas.microsoft.com/office/drawing/2014/main" id="{D62AEC00-E49F-4D1F-9115-EE019E45A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72" y="2389630"/>
            <a:ext cx="2514918" cy="3725223"/>
          </a:xfrm>
          <a:prstGeom prst="rect">
            <a:avLst/>
          </a:prstGeom>
        </p:spPr>
      </p:pic>
      <p:pic>
        <p:nvPicPr>
          <p:cNvPr id="11" name="Obrázek 10" descr="Obsah obrázku osoba, muž, interiér, budova&#10;&#10;Popis byl vytvořen automaticky">
            <a:extLst>
              <a:ext uri="{FF2B5EF4-FFF2-40B4-BE49-F238E27FC236}">
                <a16:creationId xmlns:a16="http://schemas.microsoft.com/office/drawing/2014/main" id="{EABCA3A2-C274-451E-8FD4-4FE6D0DCB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55" y="2731146"/>
            <a:ext cx="1770863" cy="261143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0950EF7-D349-4D27-B3CB-06EF65D66870}"/>
              </a:ext>
            </a:extLst>
          </p:cNvPr>
          <p:cNvSpPr txBox="1"/>
          <p:nvPr/>
        </p:nvSpPr>
        <p:spPr>
          <a:xfrm>
            <a:off x="7475157" y="1927965"/>
            <a:ext cx="3166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Ivan Illich </a:t>
            </a: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(1926-2002)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B4D6DF-3762-42B3-B554-646CE2A269B1}"/>
              </a:ext>
            </a:extLst>
          </p:cNvPr>
          <p:cNvSpPr txBox="1"/>
          <p:nvPr/>
        </p:nvSpPr>
        <p:spPr>
          <a:xfrm>
            <a:off x="7475157" y="1405584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Georgia" panose="02040502050405020303" pitchFamily="18" charset="0"/>
              </a:rPr>
              <a:t>Deschooling Society </a:t>
            </a:r>
            <a:r>
              <a:rPr lang="cs-CZ" sz="2000" dirty="0">
                <a:solidFill>
                  <a:srgbClr val="FF0000"/>
                </a:solidFill>
                <a:latin typeface="Georgia" panose="02040502050405020303" pitchFamily="18" charset="0"/>
              </a:rPr>
              <a:t>1971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BFC4A5-B6BE-4D03-AB43-667B5F5B0DAE}"/>
              </a:ext>
            </a:extLst>
          </p:cNvPr>
          <p:cNvSpPr txBox="1"/>
          <p:nvPr/>
        </p:nvSpPr>
        <p:spPr>
          <a:xfrm>
            <a:off x="3265337" y="5653190"/>
            <a:ext cx="555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Illich, I. </a:t>
            </a:r>
            <a:r>
              <a:rPr lang="cs-CZ" i="1" dirty="0">
                <a:latin typeface="Georgia" panose="02040502050405020303" pitchFamily="18" charset="0"/>
              </a:rPr>
              <a:t>Odškolnění společnosti</a:t>
            </a:r>
            <a:r>
              <a:rPr lang="cs-CZ" dirty="0">
                <a:latin typeface="Georgia" panose="02040502050405020303" pitchFamily="18" charset="0"/>
              </a:rPr>
              <a:t>. Praha: SLON, 2001.</a:t>
            </a:r>
          </a:p>
        </p:txBody>
      </p:sp>
    </p:spTree>
    <p:extLst>
      <p:ext uri="{BB962C8B-B14F-4D97-AF65-F5344CB8AC3E}">
        <p14:creationId xmlns:p14="http://schemas.microsoft.com/office/powerpoint/2010/main" val="1440474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524" y="-11619"/>
            <a:ext cx="10515600" cy="996908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solidFill>
                  <a:srgbClr val="0070C0"/>
                </a:solidFill>
                <a:latin typeface="Georgia" pitchFamily="18" charset="0"/>
              </a:rPr>
              <a:t>Colemanova </a:t>
            </a:r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zpráva</a:t>
            </a:r>
          </a:p>
        </p:txBody>
      </p:sp>
      <p:pic>
        <p:nvPicPr>
          <p:cNvPr id="4" name="Zástupný symbol pro obsah 3" descr="johnson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06410" y="995563"/>
            <a:ext cx="1416985" cy="1882367"/>
          </a:xfrm>
        </p:spPr>
      </p:pic>
      <p:sp>
        <p:nvSpPr>
          <p:cNvPr id="5" name="TextovéPole 4"/>
          <p:cNvSpPr txBox="1"/>
          <p:nvPr/>
        </p:nvSpPr>
        <p:spPr>
          <a:xfrm>
            <a:off x="794145" y="2976047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0000FF"/>
                </a:solidFill>
                <a:latin typeface="Georgia" pitchFamily="18" charset="0"/>
              </a:rPr>
              <a:t>L. B. Johnson( 1908- 1973)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629339" y="995563"/>
            <a:ext cx="90935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Georgia" pitchFamily="18" charset="0"/>
              </a:rPr>
              <a:t>V 60. letech, z podnětu prezidenta Johnsona, uskutečněna rozsáhlá studie zaměřená na rovnost v přístupu ke vzdělávání.  Tým vědců v čele s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J. S. Colemanem. </a:t>
            </a:r>
            <a:r>
              <a:rPr lang="cs-CZ" sz="1600" dirty="0">
                <a:latin typeface="Georgia" pitchFamily="18" charset="0"/>
              </a:rPr>
              <a:t>Výzkumu se zúčastnilo: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640 000 žáků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60 000 učitelů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4 000 škol</a:t>
            </a:r>
          </a:p>
          <a:p>
            <a:pPr indent="-180000"/>
            <a:r>
              <a:rPr lang="cs-CZ" sz="1600" dirty="0">
                <a:latin typeface="Georgia" pitchFamily="18" charset="0"/>
              </a:rPr>
              <a:t>Výsledky výzkumu zveřejněny v roce 1966.</a:t>
            </a:r>
          </a:p>
          <a:p>
            <a:pPr indent="-180000"/>
            <a:r>
              <a:rPr lang="cs-CZ" sz="1600" dirty="0">
                <a:latin typeface="Georgia" pitchFamily="18" charset="0"/>
              </a:rPr>
              <a:t>Nejvíce citovaným zjištěním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Colemanovy zprávy</a:t>
            </a:r>
          </a:p>
          <a:p>
            <a:pPr indent="-180000"/>
            <a:r>
              <a:rPr lang="cs-CZ" sz="1600" dirty="0">
                <a:latin typeface="Georgia" pitchFamily="18" charset="0"/>
              </a:rPr>
              <a:t>bylo, že </a:t>
            </a:r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školní faktory vysvětlují pouze okolo </a:t>
            </a:r>
          </a:p>
          <a:p>
            <a:pPr indent="-180000"/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10 % variace ve výsledcích žáků. Z 90% jsou</a:t>
            </a:r>
          </a:p>
          <a:p>
            <a:pPr indent="-180000"/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výsledky žáků závislé na rodinném zázemí a </a:t>
            </a:r>
          </a:p>
          <a:p>
            <a:pPr indent="-180000"/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zčásti také na vrstevnické skupině.</a:t>
            </a:r>
            <a:endParaRPr lang="cs-CZ" sz="1600" dirty="0">
              <a:latin typeface="Georgia" pitchFamily="18" charset="0"/>
            </a:endParaRPr>
          </a:p>
        </p:txBody>
      </p:sp>
      <p:pic>
        <p:nvPicPr>
          <p:cNvPr id="7" name="Obrázek 6" descr="Colema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3506" y="1659753"/>
            <a:ext cx="1217955" cy="190443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176120" y="3683403"/>
            <a:ext cx="2677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  <a:latin typeface="Georgia" pitchFamily="18" charset="0"/>
              </a:rPr>
              <a:t>James Samuel Coleman (1926-1995</a:t>
            </a:r>
            <a:r>
              <a:rPr lang="cs-CZ" sz="1200" dirty="0">
                <a:solidFill>
                  <a:srgbClr val="0000FF"/>
                </a:solidFill>
                <a:latin typeface="Georgia" pitchFamily="18" charset="0"/>
              </a:rPr>
              <a:t>)</a:t>
            </a:r>
          </a:p>
        </p:txBody>
      </p:sp>
      <p:pic>
        <p:nvPicPr>
          <p:cNvPr id="10" name="Obrázek 9" descr="equality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4788" y="1676305"/>
            <a:ext cx="1415914" cy="188788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63524" y="4898776"/>
            <a:ext cx="10645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Font typeface="Arial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školy mohou jen málo přispět ke snižování propastí mezi bohatými a chudými studenty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školy nemohou výrazně přispět ke snižování rozdílů ve výsledcích různě nadaných studentů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výsledky žáka jsou primárně závislé na jeho rodinném zázemí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  <a:latin typeface="Georgia" pitchFamily="18" charset="0"/>
              </a:rPr>
              <a:t>neexistují přesvědčivé důkazy, že by školní reforma mohla zvýšit vliv školy na výsledky žáků</a:t>
            </a:r>
          </a:p>
          <a:p>
            <a:pPr indent="-180000"/>
            <a:endParaRPr lang="cs-CZ" sz="1200" i="1" dirty="0"/>
          </a:p>
          <a:p>
            <a:pPr indent="-180000"/>
            <a:r>
              <a:rPr lang="cs-CZ" sz="1000" i="1" dirty="0">
                <a:latin typeface="Georgia" pitchFamily="18" charset="0"/>
              </a:rPr>
              <a:t>Zdroj: Greger, D.: Výzkumy efektivity škol jako příklad změny paradigmatu v pedagogickém výzkumu. In. Česká pedagogika: proměny a výzvy. Sborník statí k životnímu jubileu profesora Jiřího Kotáska. Praha: UK, 2004.</a:t>
            </a:r>
            <a:endParaRPr lang="cs-CZ" sz="1000" dirty="0">
              <a:latin typeface="Georgia" pitchFamily="18" charset="0"/>
            </a:endParaRPr>
          </a:p>
        </p:txBody>
      </p:sp>
      <p:pic>
        <p:nvPicPr>
          <p:cNvPr id="12" name="Obrázek 11" descr="Jencks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937" y="3320385"/>
            <a:ext cx="1241517" cy="144016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433122" y="3948566"/>
            <a:ext cx="896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Georgia" pitchFamily="18" charset="0"/>
              </a:rPr>
              <a:t>Colemanova zpráva je podle odborníků jednou z patnácti nejvlivnějších knih</a:t>
            </a:r>
            <a:r>
              <a:rPr lang="en-GB" sz="1600" dirty="0">
                <a:latin typeface="Georgia" pitchFamily="18" charset="0"/>
              </a:rPr>
              <a:t> </a:t>
            </a:r>
            <a:r>
              <a:rPr lang="cs-CZ" sz="1600" dirty="0">
                <a:latin typeface="Georgia" pitchFamily="18" charset="0"/>
              </a:rPr>
              <a:t>zabývajících se  otázkami vzdělávání vydaných v letech 1950-2002. Colemanovu</a:t>
            </a:r>
            <a:r>
              <a:rPr lang="en-GB" sz="1600" dirty="0">
                <a:latin typeface="Georgia" pitchFamily="18" charset="0"/>
              </a:rPr>
              <a:t> </a:t>
            </a:r>
            <a:r>
              <a:rPr lang="cs-CZ" sz="1600" dirty="0">
                <a:latin typeface="Georgia" pitchFamily="18" charset="0"/>
              </a:rPr>
              <a:t>zprávu rozšířil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Christopher Jencks (1972). </a:t>
            </a:r>
            <a:r>
              <a:rPr lang="cs-CZ" sz="1600" dirty="0">
                <a:latin typeface="Georgia" pitchFamily="18" charset="0"/>
              </a:rPr>
              <a:t>Závěry Jenckse:</a:t>
            </a:r>
            <a:endParaRPr lang="cs-CZ" sz="1600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EF612-3CDC-4B60-8D8D-4E8E55EA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65" y="63736"/>
            <a:ext cx="10515600" cy="10156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Transmisivní – konstruktivní vyučování</a:t>
            </a:r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2F16CDA5-A68D-459C-922E-358F425B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" y="2106398"/>
            <a:ext cx="2839948" cy="3823007"/>
          </a:xfrm>
          <a:prstGeom prst="rect">
            <a:avLst/>
          </a:prstGeom>
        </p:spPr>
      </p:pic>
      <p:pic>
        <p:nvPicPr>
          <p:cNvPr id="6" name="Obrázek 5" descr="Obsah obrázku muž, osoba, interiér, hledání&#10;&#10;Popis byl vytvořen automaticky">
            <a:extLst>
              <a:ext uri="{FF2B5EF4-FFF2-40B4-BE49-F238E27FC236}">
                <a16:creationId xmlns:a16="http://schemas.microsoft.com/office/drawing/2014/main" id="{5896DD86-2DB9-4F08-8420-0441EA2E4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81" y="2886981"/>
            <a:ext cx="1041491" cy="197436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3FEF2A3-BC47-47CF-9C53-58CFCC6B9792}"/>
              </a:ext>
            </a:extLst>
          </p:cNvPr>
          <p:cNvSpPr txBox="1"/>
          <p:nvPr/>
        </p:nvSpPr>
        <p:spPr>
          <a:xfrm>
            <a:off x="653265" y="1152079"/>
            <a:ext cx="31422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Francesco Tonucci</a:t>
            </a:r>
          </a:p>
          <a:p>
            <a:pPr algn="ctr"/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(*1940)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C3D4F0-76D6-45FF-B3AF-6AD9DB4101FD}"/>
              </a:ext>
            </a:extLst>
          </p:cNvPr>
          <p:cNvSpPr txBox="1"/>
          <p:nvPr/>
        </p:nvSpPr>
        <p:spPr>
          <a:xfrm>
            <a:off x="4332373" y="1152079"/>
            <a:ext cx="5397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Transmisivní vyučování</a:t>
            </a:r>
          </a:p>
          <a:p>
            <a:r>
              <a:rPr lang="cs-CZ" dirty="0">
                <a:latin typeface="Georgia" panose="02040502050405020303" pitchFamily="18" charset="0"/>
              </a:rPr>
              <a:t>vidí poznání jako předávání, vychází z předpokladů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Georgia" panose="02040502050405020303" pitchFamily="18" charset="0"/>
              </a:rPr>
              <a:t>žák neví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Georgia" panose="02040502050405020303" pitchFamily="18" charset="0"/>
              </a:rPr>
              <a:t>učitel ví (je </a:t>
            </a:r>
            <a:r>
              <a:rPr lang="cs-CZ" b="1" dirty="0">
                <a:latin typeface="Georgia" panose="02040502050405020303" pitchFamily="18" charset="0"/>
              </a:rPr>
              <a:t>garant pravdy</a:t>
            </a:r>
            <a:r>
              <a:rPr lang="cs-CZ" dirty="0">
                <a:latin typeface="Georgia" panose="02040502050405020303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Georgia" panose="02040502050405020303" pitchFamily="18" charset="0"/>
              </a:rPr>
              <a:t>inteligence je prázdná nádoba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7E09FA-AB1A-4DB2-A767-0F8228F4AB88}"/>
              </a:ext>
            </a:extLst>
          </p:cNvPr>
          <p:cNvSpPr txBox="1"/>
          <p:nvPr/>
        </p:nvSpPr>
        <p:spPr>
          <a:xfrm>
            <a:off x="4332373" y="3429000"/>
            <a:ext cx="73082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Konstruktivní vyučování</a:t>
            </a:r>
          </a:p>
          <a:p>
            <a:r>
              <a:rPr lang="cs-CZ" dirty="0">
                <a:latin typeface="Georgia" panose="02040502050405020303" pitchFamily="18" charset="0"/>
              </a:rPr>
              <a:t>vidí poznání jako konstrukci, výstavbu vlastního poznání, přestavbu</a:t>
            </a:r>
          </a:p>
          <a:p>
            <a:r>
              <a:rPr lang="cs-CZ" dirty="0">
                <a:latin typeface="Georgia" panose="02040502050405020303" pitchFamily="18" charset="0"/>
              </a:rPr>
              <a:t>vstupních poznávacích struktur, vychází z předpokladů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Georgia" panose="02040502050405020303" pitchFamily="18" charset="0"/>
              </a:rPr>
              <a:t>žák ví (má tzv. prekoncepty)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Georgia" panose="02040502050405020303" pitchFamily="18" charset="0"/>
              </a:rPr>
              <a:t>učitel vytváří podmínky pro to, aby každý žák mohl dosáhnout co nejvyšší úrovně rozvoje (</a:t>
            </a:r>
            <a:r>
              <a:rPr lang="cs-CZ" b="1" dirty="0">
                <a:latin typeface="Georgia" panose="02040502050405020303" pitchFamily="18" charset="0"/>
              </a:rPr>
              <a:t>garant metody</a:t>
            </a:r>
            <a:r>
              <a:rPr lang="cs-CZ" dirty="0">
                <a:latin typeface="Georgia" panose="02040502050405020303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latin typeface="Georgia" panose="02040502050405020303" pitchFamily="18" charset="0"/>
              </a:rPr>
              <a:t>inteligence je určitá oblast, která se modifikuje a obohacuje restrukturováním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CCA4F32-E17E-494F-BF96-0E72BF988DDD}"/>
              </a:ext>
            </a:extLst>
          </p:cNvPr>
          <p:cNvSpPr txBox="1"/>
          <p:nvPr/>
        </p:nvSpPr>
        <p:spPr>
          <a:xfrm>
            <a:off x="739739" y="6114283"/>
            <a:ext cx="569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Georgia" panose="02040502050405020303" pitchFamily="18" charset="0"/>
              </a:rPr>
              <a:t>Tonucci, F. </a:t>
            </a:r>
            <a:r>
              <a:rPr lang="cs-CZ" sz="1600" i="1" dirty="0">
                <a:latin typeface="Georgia" panose="02040502050405020303" pitchFamily="18" charset="0"/>
              </a:rPr>
              <a:t>Vyučovat nebo naučit? </a:t>
            </a:r>
            <a:r>
              <a:rPr lang="cs-CZ" sz="1600" dirty="0">
                <a:latin typeface="Georgia" panose="02040502050405020303" pitchFamily="18" charset="0"/>
              </a:rPr>
              <a:t>Praha, SVI PedF UK 1991.</a:t>
            </a:r>
          </a:p>
        </p:txBody>
      </p:sp>
    </p:spTree>
    <p:extLst>
      <p:ext uri="{BB962C8B-B14F-4D97-AF65-F5344CB8AC3E}">
        <p14:creationId xmlns:p14="http://schemas.microsoft.com/office/powerpoint/2010/main" val="2730616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5F2DA-AA6B-455F-BCBC-A49C7DBF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8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Soudobé teorie vzdělávání</a:t>
            </a:r>
          </a:p>
        </p:txBody>
      </p:sp>
      <p:pic>
        <p:nvPicPr>
          <p:cNvPr id="2050" name="Picture 2" descr="Image result for soudobé teorie vzdělávání bertrand">
            <a:extLst>
              <a:ext uri="{FF2B5EF4-FFF2-40B4-BE49-F238E27FC236}">
                <a16:creationId xmlns:a16="http://schemas.microsoft.com/office/drawing/2014/main" id="{DB4F8583-F7D3-4F49-8CD1-D61BC4AB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8" y="1140897"/>
            <a:ext cx="3324727" cy="512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DB1FBC3-7E09-47BF-85BC-4BEABEFBA6CF}"/>
              </a:ext>
            </a:extLst>
          </p:cNvPr>
          <p:cNvSpPr txBox="1"/>
          <p:nvPr/>
        </p:nvSpPr>
        <p:spPr>
          <a:xfrm>
            <a:off x="4440724" y="6081086"/>
            <a:ext cx="646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Bertrand, Y. (1998). </a:t>
            </a:r>
            <a:r>
              <a:rPr lang="cs-CZ" i="1" dirty="0">
                <a:latin typeface="Georgia" panose="02040502050405020303" pitchFamily="18" charset="0"/>
              </a:rPr>
              <a:t>Soudobé teorie vzdělávání</a:t>
            </a:r>
            <a:r>
              <a:rPr lang="cs-CZ" dirty="0">
                <a:latin typeface="Georgia" panose="02040502050405020303" pitchFamily="18" charset="0"/>
              </a:rPr>
              <a:t>. Praha: Portál.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9052FF6-970E-49B7-BFD6-BB480EB0E3F0}"/>
              </a:ext>
            </a:extLst>
          </p:cNvPr>
          <p:cNvSpPr txBox="1"/>
          <p:nvPr/>
        </p:nvSpPr>
        <p:spPr>
          <a:xfrm>
            <a:off x="4212311" y="1538059"/>
            <a:ext cx="3767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>Yves Bertrand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(*1945)</a:t>
            </a:r>
          </a:p>
          <a:p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Montreal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3D1515-C7F6-44C9-97D3-CE60E0253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368842" y="2581553"/>
            <a:ext cx="2398695" cy="28367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48D653F-E779-4AE3-B2A7-181256AA1EB3}"/>
              </a:ext>
            </a:extLst>
          </p:cNvPr>
          <p:cNvSpPr txBox="1"/>
          <p:nvPr/>
        </p:nvSpPr>
        <p:spPr>
          <a:xfrm>
            <a:off x="6376737" y="2581553"/>
            <a:ext cx="496963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Georgia" panose="02040502050405020303" pitchFamily="18" charset="0"/>
              </a:rPr>
              <a:t>Spiritualistické teorie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Georgia" panose="02040502050405020303" pitchFamily="18" charset="0"/>
              </a:rPr>
              <a:t>Personalistické teorie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Kognitivně psychologické teorie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Georgia" panose="02040502050405020303" pitchFamily="18" charset="0"/>
              </a:rPr>
              <a:t>Technologické teorie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Georgia" panose="02040502050405020303" pitchFamily="18" charset="0"/>
              </a:rPr>
              <a:t>Sociokognitivní teorie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Georgia" panose="02040502050405020303" pitchFamily="18" charset="0"/>
              </a:rPr>
              <a:t>Sociální teorie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Akademické teorie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>
              <a:latin typeface="Georgia" panose="02040502050405020303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F396CC-7C7E-4891-B7E0-4EC6D24D9158}"/>
              </a:ext>
            </a:extLst>
          </p:cNvPr>
          <p:cNvSpPr txBox="1"/>
          <p:nvPr/>
        </p:nvSpPr>
        <p:spPr>
          <a:xfrm>
            <a:off x="7050505" y="5628541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Str. 65, 196, pokud bude čas</a:t>
            </a:r>
          </a:p>
        </p:txBody>
      </p:sp>
    </p:spTree>
    <p:extLst>
      <p:ext uri="{BB962C8B-B14F-4D97-AF65-F5344CB8AC3E}">
        <p14:creationId xmlns:p14="http://schemas.microsoft.com/office/powerpoint/2010/main" val="4226541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6762" y="212936"/>
            <a:ext cx="640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Konrad Paul Liessmann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36762" y="859267"/>
            <a:ext cx="10444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 defTabSz="360000"/>
            <a:r>
              <a:rPr lang="cs-CZ" dirty="0">
                <a:latin typeface="Georgia" pitchFamily="18" charset="0"/>
              </a:rPr>
              <a:t>Liessmann, K. P.: </a:t>
            </a:r>
            <a:r>
              <a:rPr lang="cs-CZ" i="1" dirty="0">
                <a:solidFill>
                  <a:srgbClr val="0070C0"/>
                </a:solidFill>
                <a:latin typeface="Georgia" pitchFamily="18" charset="0"/>
              </a:rPr>
              <a:t>Geisterstunde: Praxis der Unbildung. Eine Streitschrift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.</a:t>
            </a:r>
          </a:p>
          <a:p>
            <a:pPr indent="-360000" defTabSz="360000"/>
            <a:r>
              <a:rPr lang="cs-CZ" sz="1200" dirty="0">
                <a:latin typeface="Georgia" pitchFamily="18" charset="0"/>
              </a:rPr>
              <a:t>Wien, Paul Zsolnay 2014. (Hodina duchů: Praxe nevzdělanosti. Polemika)</a:t>
            </a:r>
          </a:p>
          <a:p>
            <a:pPr indent="-360000" defTabSz="360000"/>
            <a:endParaRPr lang="cs-CZ" sz="1200" dirty="0">
              <a:latin typeface="Georgia" pitchFamily="18" charset="0"/>
            </a:endParaRPr>
          </a:p>
          <a:p>
            <a:pPr indent="-360000" defTabSz="360000"/>
            <a:r>
              <a:rPr lang="cs-CZ" dirty="0">
                <a:latin typeface="Georgia" pitchFamily="18" charset="0"/>
              </a:rPr>
              <a:t>Ve škole je „reálný život“ na škodu. S oblibou tvrdíme, že žijeme ve společnosti vědění, ale paradoxně usilujeme o to, aby se škola podřídila potřebám bezprostředního života. Dle Liessmanna jsme nedorostli základnímu významu výrazu škola, který je odvozen od </a:t>
            </a:r>
            <a:r>
              <a:rPr lang="cs-CZ" i="1" dirty="0">
                <a:solidFill>
                  <a:srgbClr val="0070C0"/>
                </a:solidFill>
                <a:latin typeface="Georgia" pitchFamily="18" charset="0"/>
              </a:rPr>
              <a:t>scholé, </a:t>
            </a:r>
            <a:r>
              <a:rPr lang="cs-CZ" dirty="0">
                <a:latin typeface="Georgia" pitchFamily="18" charset="0"/>
              </a:rPr>
              <a:t>tedy řeckého výrazu pro osvobozenou 	činnost či „volný čas“. Osvobození jsou žáci a studenti právě od praxe, od tlaku bezprostředního života. Právě z této každodennosti mají být vytrženi. </a:t>
            </a:r>
          </a:p>
        </p:txBody>
      </p:sp>
      <p:pic>
        <p:nvPicPr>
          <p:cNvPr id="5" name="Obrázek 4" descr="Liessmann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4987" y="3429000"/>
            <a:ext cx="1440160" cy="2348497"/>
          </a:xfrm>
          <a:prstGeom prst="rect">
            <a:avLst/>
          </a:prstGeom>
        </p:spPr>
      </p:pic>
      <p:pic>
        <p:nvPicPr>
          <p:cNvPr id="6" name="Obrázek 5" descr="Liessmann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6530" y="3401233"/>
            <a:ext cx="1920021" cy="2376264"/>
          </a:xfrm>
          <a:prstGeom prst="rect">
            <a:avLst/>
          </a:prstGeom>
        </p:spPr>
      </p:pic>
      <p:pic>
        <p:nvPicPr>
          <p:cNvPr id="8" name="Obrázek 7" descr="Liessmann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6977" y="3429000"/>
            <a:ext cx="1761373" cy="2348497"/>
          </a:xfrm>
          <a:prstGeom prst="rect">
            <a:avLst/>
          </a:prstGeom>
        </p:spPr>
      </p:pic>
      <p:pic>
        <p:nvPicPr>
          <p:cNvPr id="9" name="Obrázek 8" descr="Liessmann 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8532" y="2981333"/>
            <a:ext cx="2408943" cy="321606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71068-B395-4812-9916-EA636997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Moderní - postmoderní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99A51C-F320-4E18-90C7-7F3729969EE5}"/>
              </a:ext>
            </a:extLst>
          </p:cNvPr>
          <p:cNvSpPr txBox="1"/>
          <p:nvPr/>
        </p:nvSpPr>
        <p:spPr>
          <a:xfrm>
            <a:off x="5709089" y="1082214"/>
            <a:ext cx="5716630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>Postmoderní společnost</a:t>
            </a:r>
          </a:p>
          <a:p>
            <a:r>
              <a:rPr lang="cs-CZ" dirty="0">
                <a:latin typeface="Georgia" panose="02040502050405020303" pitchFamily="18" charset="0"/>
              </a:rPr>
              <a:t>(postindustriální společnost)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od konce 20. století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výrazná odloučenost od minulosti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společnost založena na globálním trhu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ztráta zájmu o věci veřejné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převládá individuální nad všeobecným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odklon víry v člověkem řízený pokrok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společnost bez univerzálního hodnotového systému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kritický postoj k osvícenství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1F6EB5-064B-4119-AAFB-C2C55808C589}"/>
              </a:ext>
            </a:extLst>
          </p:cNvPr>
          <p:cNvSpPr txBox="1"/>
          <p:nvPr/>
        </p:nvSpPr>
        <p:spPr>
          <a:xfrm>
            <a:off x="910119" y="1082214"/>
            <a:ext cx="4580100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Georgia" panose="02040502050405020303" pitchFamily="18" charset="0"/>
              </a:rPr>
              <a:t>Moderní společnost</a:t>
            </a:r>
          </a:p>
          <a:p>
            <a:r>
              <a:rPr lang="cs-CZ" dirty="0">
                <a:latin typeface="Georgia" panose="02040502050405020303" pitchFamily="18" charset="0"/>
              </a:rPr>
              <a:t>(industriální společnost)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vzniká v 18. století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protiklad společnosti tradiční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ve výkladu světa nabývá důležitosti věda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roste gramotnost a úroveň vzdělání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zesvětštění školy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změna fungování ekonomik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nové výrobní technologie</a:t>
            </a:r>
          </a:p>
          <a:p>
            <a:r>
              <a:rPr lang="cs-CZ" dirty="0">
                <a:latin typeface="Georgia" panose="02040502050405020303" pitchFamily="18" charset="0"/>
              </a:rPr>
              <a:t>    </a:t>
            </a:r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TRADIČNÍ ŠKOLA</a:t>
            </a:r>
            <a:r>
              <a:rPr lang="cs-CZ" dirty="0">
                <a:latin typeface="Georgia" panose="02040502050405020303" pitchFamily="18" charset="0"/>
              </a:rPr>
              <a:t>	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8" name="Obrázek 7" descr="Obsah obrázku interiér, staré, osoba, vsedě&#10;&#10;Popis byl vytvořen automaticky">
            <a:extLst>
              <a:ext uri="{FF2B5EF4-FFF2-40B4-BE49-F238E27FC236}">
                <a16:creationId xmlns:a16="http://schemas.microsoft.com/office/drawing/2014/main" id="{1022D4C8-24E3-46B2-B08B-79C24D89F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4" y="4191856"/>
            <a:ext cx="4085332" cy="24349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F037CAD-B433-407E-84B8-A6C26601E8C0}"/>
              </a:ext>
            </a:extLst>
          </p:cNvPr>
          <p:cNvSpPr/>
          <p:nvPr/>
        </p:nvSpPr>
        <p:spPr>
          <a:xfrm>
            <a:off x="5722394" y="4179384"/>
            <a:ext cx="5336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Nejvlivnějšími postmoderní filosofové</a:t>
            </a:r>
            <a:endParaRPr lang="cs-CZ" u="sng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F0D73A8-A17C-45F3-9789-5C7D5C45FC42}"/>
              </a:ext>
            </a:extLst>
          </p:cNvPr>
          <p:cNvSpPr txBox="1"/>
          <p:nvPr/>
        </p:nvSpPr>
        <p:spPr>
          <a:xfrm>
            <a:off x="5709089" y="4629676"/>
            <a:ext cx="27863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Jacques Derrida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Jean-François Lyotard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Michel Foucault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687A7A0-1562-4C3C-8C08-9388763DE02D}"/>
              </a:ext>
            </a:extLst>
          </p:cNvPr>
          <p:cNvSpPr txBox="1"/>
          <p:nvPr/>
        </p:nvSpPr>
        <p:spPr>
          <a:xfrm>
            <a:off x="5740768" y="5633965"/>
            <a:ext cx="5892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Je nutné opouštět principy moderní </a:t>
            </a:r>
          </a:p>
          <a:p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pedagogiky, protože se již vyčerpaly? </a:t>
            </a:r>
          </a:p>
        </p:txBody>
      </p:sp>
      <p:pic>
        <p:nvPicPr>
          <p:cNvPr id="1026" name="Picture 2" descr="Image result for derrida">
            <a:extLst>
              <a:ext uri="{FF2B5EF4-FFF2-40B4-BE49-F238E27FC236}">
                <a16:creationId xmlns:a16="http://schemas.microsoft.com/office/drawing/2014/main" id="{955C3B29-7B71-45C6-A972-D4E2816A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99" y="4532072"/>
            <a:ext cx="934194" cy="11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yotard">
            <a:extLst>
              <a:ext uri="{FF2B5EF4-FFF2-40B4-BE49-F238E27FC236}">
                <a16:creationId xmlns:a16="http://schemas.microsoft.com/office/drawing/2014/main" id="{8E43AFC0-20B8-45BB-9871-775E22E4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57" y="4566697"/>
            <a:ext cx="897770" cy="11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30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2282" y="134535"/>
            <a:ext cx="7886700" cy="774734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Destrukce myšlení</a:t>
            </a:r>
            <a:endParaRPr lang="cs-CZ" sz="3600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440F815-574A-487D-B607-9D461AD4C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11" y="1082393"/>
            <a:ext cx="2583897" cy="4093589"/>
          </a:xfrm>
          <a:prstGeom prst="rect">
            <a:avLst/>
          </a:prstGeom>
        </p:spPr>
      </p:pic>
      <p:pic>
        <p:nvPicPr>
          <p:cNvPr id="13" name="Obrázek 12" descr="Obsah obrázku osoba, muž, vázanka, oblek&#10;&#10;Popis se vygeneroval automaticky.">
            <a:extLst>
              <a:ext uri="{FF2B5EF4-FFF2-40B4-BE49-F238E27FC236}">
                <a16:creationId xmlns:a16="http://schemas.microsoft.com/office/drawing/2014/main" id="{7C53755E-1BD6-47D9-AAAC-DA4636B69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35" y="1874168"/>
            <a:ext cx="2676346" cy="187743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2C01507-EDF3-4B88-B869-616C8EA2CFD0}"/>
              </a:ext>
            </a:extLst>
          </p:cNvPr>
          <p:cNvSpPr txBox="1"/>
          <p:nvPr/>
        </p:nvSpPr>
        <p:spPr>
          <a:xfrm>
            <a:off x="4069159" y="1874167"/>
            <a:ext cx="35283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Georgia" panose="02040502050405020303" pitchFamily="18" charset="0"/>
              </a:rPr>
              <a:t>Alain Finkielkraut </a:t>
            </a:r>
          </a:p>
          <a:p>
            <a:r>
              <a:rPr lang="cs-CZ" sz="2000" dirty="0">
                <a:solidFill>
                  <a:schemeClr val="accent1"/>
                </a:solidFill>
                <a:latin typeface="Georgia" panose="02040502050405020303" pitchFamily="18" charset="0"/>
              </a:rPr>
              <a:t>(*1949)</a:t>
            </a:r>
          </a:p>
          <a:p>
            <a:r>
              <a:rPr lang="cs-CZ" sz="2000" dirty="0">
                <a:latin typeface="Georgia" panose="02040502050405020303" pitchFamily="18" charset="0"/>
              </a:rPr>
              <a:t>francouzský filozof a esejista</a:t>
            </a:r>
          </a:p>
          <a:p>
            <a:r>
              <a:rPr lang="cs-CZ" sz="2000" dirty="0">
                <a:latin typeface="Georgia" panose="02040502050405020303" pitchFamily="18" charset="0"/>
              </a:rPr>
              <a:t> </a:t>
            </a:r>
            <a:endParaRPr lang="cs-CZ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EAF2530-91AD-4F1B-9E10-04DE7D2FDA93}"/>
              </a:ext>
            </a:extLst>
          </p:cNvPr>
          <p:cNvSpPr txBox="1"/>
          <p:nvPr/>
        </p:nvSpPr>
        <p:spPr>
          <a:xfrm>
            <a:off x="1092282" y="4006922"/>
            <a:ext cx="105273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dopad relativizace kultury na školní vzdělání je fatální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žijeme v době, kdy „pár bot má stejnou cenu jako Shakespeare“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rockový koncert je kvalifikován jako kulturní událost v témže smyslu </a:t>
            </a:r>
          </a:p>
          <a:p>
            <a:r>
              <a:rPr lang="cs-CZ" sz="1600" dirty="0">
                <a:latin typeface="Georgia" panose="02040502050405020303" pitchFamily="18" charset="0"/>
              </a:rPr>
              <a:t>     jako provedení Beethovenovy symfonie Berlínskými filharmoniky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poslední model slavného návrháře je ceněn víc než </a:t>
            </a:r>
            <a:r>
              <a:rPr lang="cs-CZ" dirty="0">
                <a:latin typeface="Georgia" panose="02040502050405020303" pitchFamily="18" charset="0"/>
              </a:rPr>
              <a:t>soubor </a:t>
            </a:r>
            <a:r>
              <a:rPr lang="cs-CZ" sz="1600" dirty="0">
                <a:latin typeface="Georgia" panose="02040502050405020303" pitchFamily="18" charset="0"/>
              </a:rPr>
              <a:t>Platonových textů</a:t>
            </a:r>
          </a:p>
          <a:p>
            <a:endParaRPr lang="cs-CZ" sz="1600" dirty="0">
              <a:latin typeface="Georgia" panose="02040502050405020303" pitchFamily="18" charset="0"/>
            </a:endParaRPr>
          </a:p>
          <a:p>
            <a:r>
              <a:rPr lang="cs-CZ" sz="1600" dirty="0">
                <a:latin typeface="Georgia" panose="02040502050405020303" pitchFamily="18" charset="0"/>
              </a:rPr>
              <a:t>Kniha byla poprvé přeložena v roce 1989 bagristou, později docentem UP, Vladimírem Jochmannem (1923-2008),  v maringotce. A. Finkielkraut měl 13. května 1989 v bytě prof. M. Jelínka přednášku „Marná paměť“ a 15. května na</a:t>
            </a:r>
          </a:p>
          <a:p>
            <a:r>
              <a:rPr lang="cs-CZ" sz="1600" dirty="0">
                <a:latin typeface="Georgia" panose="02040502050405020303" pitchFamily="18" charset="0"/>
              </a:rPr>
              <a:t>FF MU přednášku „Heidegger a Francie“. </a:t>
            </a:r>
          </a:p>
          <a:p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88C165-5E64-43DE-A869-615E3DCB7FE8}"/>
              </a:ext>
            </a:extLst>
          </p:cNvPr>
          <p:cNvSpPr txBox="1"/>
          <p:nvPr/>
        </p:nvSpPr>
        <p:spPr>
          <a:xfrm>
            <a:off x="1092282" y="1207052"/>
            <a:ext cx="611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Finkielkraut, A. (1993). </a:t>
            </a:r>
            <a:r>
              <a:rPr lang="cs-CZ" i="1" dirty="0">
                <a:solidFill>
                  <a:srgbClr val="FF0000"/>
                </a:solidFill>
                <a:latin typeface="Georgia" panose="02040502050405020303" pitchFamily="18" charset="0"/>
              </a:rPr>
              <a:t>Destrukce myšlení</a:t>
            </a:r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. Brno: Atlantis.</a:t>
            </a:r>
          </a:p>
        </p:txBody>
      </p:sp>
    </p:spTree>
    <p:extLst>
      <p:ext uri="{BB962C8B-B14F-4D97-AF65-F5344CB8AC3E}">
        <p14:creationId xmlns:p14="http://schemas.microsoft.com/office/powerpoint/2010/main" val="38575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BE6222-180C-4D33-9E4A-784A2BB6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Žít svůj život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43DBD54-F64E-4D7F-9A03-50D8E7C7E7C4}"/>
              </a:ext>
            </a:extLst>
          </p:cNvPr>
          <p:cNvSpPr txBox="1"/>
          <p:nvPr/>
        </p:nvSpPr>
        <p:spPr>
          <a:xfrm>
            <a:off x="838200" y="1405397"/>
            <a:ext cx="4503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Georgia" panose="02040502050405020303" pitchFamily="18" charset="0"/>
              </a:rPr>
              <a:t>Jean-Luc Godard </a:t>
            </a:r>
            <a:r>
              <a:rPr lang="cs-CZ" sz="2400" dirty="0">
                <a:solidFill>
                  <a:schemeClr val="accent1"/>
                </a:solidFill>
                <a:latin typeface="Georgia" panose="02040502050405020303" pitchFamily="18" charset="0"/>
              </a:rPr>
              <a:t>(</a:t>
            </a:r>
            <a:r>
              <a:rPr lang="en-GB" sz="2400" dirty="0">
                <a:solidFill>
                  <a:schemeClr val="accent1"/>
                </a:solidFill>
                <a:latin typeface="Georgia" panose="02040502050405020303" pitchFamily="18" charset="0"/>
              </a:rPr>
              <a:t>*</a:t>
            </a:r>
            <a:r>
              <a:rPr lang="cs-CZ" sz="2400" dirty="0">
                <a:solidFill>
                  <a:schemeClr val="accent1"/>
                </a:solidFill>
                <a:latin typeface="Georgia" panose="02040502050405020303" pitchFamily="18" charset="0"/>
              </a:rPr>
              <a:t>1930)</a:t>
            </a:r>
          </a:p>
        </p:txBody>
      </p:sp>
      <p:pic>
        <p:nvPicPr>
          <p:cNvPr id="7" name="Obrázek 6" descr="Obsah obrázku muž, brýle, osoba, nošení&#10;&#10;Popis byl vytvořen automaticky">
            <a:extLst>
              <a:ext uri="{FF2B5EF4-FFF2-40B4-BE49-F238E27FC236}">
                <a16:creationId xmlns:a16="http://schemas.microsoft.com/office/drawing/2014/main" id="{ADC9050A-D80D-4347-99B5-5BFF53977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07" y="2008451"/>
            <a:ext cx="1847850" cy="27210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5E068A-69AF-456A-BEE0-7C504223A3A1}"/>
              </a:ext>
            </a:extLst>
          </p:cNvPr>
          <p:cNvSpPr txBox="1"/>
          <p:nvPr/>
        </p:nvSpPr>
        <p:spPr>
          <a:xfrm>
            <a:off x="4592199" y="2008451"/>
            <a:ext cx="429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Film </a:t>
            </a:r>
            <a:r>
              <a:rPr lang="cs-CZ" i="1" dirty="0">
                <a:solidFill>
                  <a:srgbClr val="FF0000"/>
                </a:solidFill>
                <a:latin typeface="Georgia" panose="02040502050405020303" pitchFamily="18" charset="0"/>
              </a:rPr>
              <a:t>Vivre sa vie </a:t>
            </a:r>
            <a:r>
              <a:rPr lang="cs-CZ" i="1" dirty="0">
                <a:latin typeface="Georgia" panose="02040502050405020303" pitchFamily="18" charset="0"/>
              </a:rPr>
              <a:t>(Žít svůj život)</a:t>
            </a:r>
            <a:endParaRPr lang="cs-CZ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Obrázek 9" descr="Obsah obrázku text, kniha&#10;&#10;Popis byl vytvořen automaticky">
            <a:extLst>
              <a:ext uri="{FF2B5EF4-FFF2-40B4-BE49-F238E27FC236}">
                <a16:creationId xmlns:a16="http://schemas.microsoft.com/office/drawing/2014/main" id="{2C4AAC7C-3395-487E-A898-E75BD351B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4" y="1956538"/>
            <a:ext cx="1830409" cy="245312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584CA40-FFD6-4D38-83BF-1B55AAE016A8}"/>
              </a:ext>
            </a:extLst>
          </p:cNvPr>
          <p:cNvSpPr txBox="1"/>
          <p:nvPr/>
        </p:nvSpPr>
        <p:spPr>
          <a:xfrm>
            <a:off x="4567155" y="2457617"/>
            <a:ext cx="6761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Georgia" panose="02040502050405020303" pitchFamily="18" charset="0"/>
              </a:rPr>
              <a:t>V jedné sekvenci tohoto filmu staví proti sobě Brice Parain, který hraje roli filosofa, </a:t>
            </a:r>
            <a:r>
              <a:rPr lang="cs-CZ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všední</a:t>
            </a:r>
            <a:r>
              <a:rPr lang="cs-CZ" sz="2000" dirty="0">
                <a:latin typeface="Georgia" panose="02040502050405020303" pitchFamily="18" charset="0"/>
              </a:rPr>
              <a:t> </a:t>
            </a:r>
            <a:r>
              <a:rPr lang="cs-CZ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život</a:t>
            </a:r>
            <a:r>
              <a:rPr lang="cs-CZ" sz="2000" dirty="0">
                <a:latin typeface="Georgia" panose="02040502050405020303" pitchFamily="18" charset="0"/>
              </a:rPr>
              <a:t> a </a:t>
            </a:r>
            <a:r>
              <a:rPr lang="cs-CZ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život s myšlením</a:t>
            </a:r>
            <a:r>
              <a:rPr lang="cs-CZ" sz="2000" i="1" dirty="0">
                <a:latin typeface="Georgia" panose="02040502050405020303" pitchFamily="18" charset="0"/>
              </a:rPr>
              <a:t>, </a:t>
            </a:r>
            <a:r>
              <a:rPr lang="cs-CZ" sz="2000" dirty="0">
                <a:latin typeface="Georgia" panose="02040502050405020303" pitchFamily="18" charset="0"/>
              </a:rPr>
              <a:t>který nazývá také vyšším životem. Termín kultura má dnes dva významy. První mluví o nadřazenosti života s myšlením, druhý jej odmítá. Proč dávat přednost jedněm na úkor druhých a životu s myšlením spíše než umění plést, žvýkání betelové směsi nebo starému zvyku namáčet si krajíc chleba silně namazaný máslem v ranní bílé kávě?</a:t>
            </a:r>
          </a:p>
        </p:txBody>
      </p:sp>
    </p:spTree>
    <p:extLst>
      <p:ext uri="{BB962C8B-B14F-4D97-AF65-F5344CB8AC3E}">
        <p14:creationId xmlns:p14="http://schemas.microsoft.com/office/powerpoint/2010/main" val="520707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465" y="0"/>
            <a:ext cx="8229600" cy="936104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Paradoxy znalostní společnosti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27752" y="929713"/>
            <a:ext cx="1107725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Georgia" pitchFamily="18" charset="0"/>
              </a:rPr>
              <a:t>paradox inteligence</a:t>
            </a:r>
            <a:r>
              <a:rPr lang="cs-CZ" sz="2000" dirty="0">
                <a:latin typeface="Georgia" pitchFamily="18" charset="0"/>
              </a:rPr>
              <a:t>	  </a:t>
            </a:r>
            <a:r>
              <a:rPr lang="cs-CZ" sz="1400" dirty="0">
                <a:latin typeface="Georgia" pitchFamily="18" charset="0"/>
              </a:rPr>
              <a:t>				     </a:t>
            </a:r>
          </a:p>
          <a:p>
            <a:r>
              <a:rPr lang="cs-CZ" sz="1600" dirty="0">
                <a:latin typeface="Georgia" pitchFamily="18" charset="0"/>
              </a:rPr>
              <a:t>proti očekávání růst disponibilního objemu vědění  ve společnosti nevede k obecnému 			    zvýšení intelektuální úrovně společnosti, výsledky výuky jsou horší než dříve	</a:t>
            </a:r>
            <a:r>
              <a:rPr lang="cs-CZ" sz="1400" dirty="0">
                <a:latin typeface="Georgia" pitchFamily="18" charset="0"/>
              </a:rPr>
              <a:t>			               </a:t>
            </a:r>
            <a:endParaRPr lang="cs-CZ" sz="1400" b="1" dirty="0">
              <a:solidFill>
                <a:srgbClr val="0070C0"/>
              </a:solidFill>
              <a:latin typeface="Georgia" pitchFamily="18" charset="0"/>
            </a:endParaRPr>
          </a:p>
          <a:p>
            <a:r>
              <a:rPr lang="cs-CZ" sz="2000" b="1" dirty="0">
                <a:solidFill>
                  <a:srgbClr val="0070C0"/>
                </a:solidFill>
                <a:latin typeface="Georgia" pitchFamily="18" charset="0"/>
              </a:rPr>
              <a:t>paradox životního a kreativního prostoru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			</a:t>
            </a:r>
            <a:r>
              <a:rPr lang="cs-CZ" sz="1400" dirty="0">
                <a:latin typeface="Georgia" pitchFamily="18" charset="0"/>
              </a:rPr>
              <a:t>	   		            </a:t>
            </a:r>
            <a:r>
              <a:rPr lang="cs-CZ" sz="1600" dirty="0">
                <a:latin typeface="Georgia" pitchFamily="18" charset="0"/>
              </a:rPr>
              <a:t>proti očekávání, že se již v naší generaci rozšíří prostor svobody a tvořivosti individua a 			    znásobí se využívání volného  času,  dochází ve skutečnosti k fenoménu jeho ubíjení,			               k redukci aktivní volby činnosti a k poklesu kreativity, volný čas se ze 40-60</a:t>
            </a:r>
            <a:r>
              <a:rPr lang="en-US" sz="1600" dirty="0">
                <a:latin typeface="Georgia" pitchFamily="18" charset="0"/>
              </a:rPr>
              <a:t>% </a:t>
            </a:r>
            <a:r>
              <a:rPr lang="cs-CZ" sz="1600" dirty="0">
                <a:latin typeface="Georgia" pitchFamily="18" charset="0"/>
              </a:rPr>
              <a:t>bude 		                  redukovat na hraní si s elektronickými přístroji	</a:t>
            </a:r>
            <a:r>
              <a:rPr lang="cs-CZ" sz="1400" dirty="0">
                <a:latin typeface="Georgia" pitchFamily="18" charset="0"/>
              </a:rPr>
              <a:t>	            </a:t>
            </a:r>
          </a:p>
          <a:p>
            <a:r>
              <a:rPr lang="cs-CZ" sz="2000" b="1" dirty="0">
                <a:solidFill>
                  <a:srgbClr val="0070C0"/>
                </a:solidFill>
                <a:latin typeface="Georgia" pitchFamily="18" charset="0"/>
              </a:rPr>
              <a:t>paradox elektronické demokracie</a:t>
            </a:r>
            <a:r>
              <a:rPr lang="cs-CZ" sz="1400" b="1" dirty="0">
                <a:solidFill>
                  <a:srgbClr val="0070C0"/>
                </a:solidFill>
                <a:latin typeface="Georgia" pitchFamily="18" charset="0"/>
              </a:rPr>
              <a:t>	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						            </a:t>
            </a:r>
            <a:r>
              <a:rPr lang="cs-CZ" sz="1600" dirty="0">
                <a:latin typeface="Georgia" pitchFamily="18" charset="0"/>
              </a:rPr>
              <a:t>proti předpokladu, že elektronická média povedou k rozšíření a zejména kultivaci				  politické diskuse, dochází k tomu, že lidé se více dívají a stále méně se snaží rozumět; 			    veřejný prostor pro politickou diskusi, jakkoliv politicky neomezován se de facto ztrácí	</a:t>
            </a:r>
          </a:p>
          <a:p>
            <a:endParaRPr lang="cs-CZ" sz="1400" dirty="0">
              <a:latin typeface="Georgia" pitchFamily="18" charset="0"/>
            </a:endParaRPr>
          </a:p>
          <a:p>
            <a:r>
              <a:rPr lang="cs-CZ" sz="1600" dirty="0">
                <a:latin typeface="Georgia" pitchFamily="18" charset="0"/>
              </a:rPr>
              <a:t>Pokud se společnost vědění perspektivně stabilizuje, bude se členit na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  <a:latin typeface="Georgia" pitchFamily="18" charset="0"/>
              </a:rPr>
              <a:t>20</a:t>
            </a:r>
            <a:r>
              <a:rPr lang="en-US" sz="1600" b="1" dirty="0">
                <a:solidFill>
                  <a:srgbClr val="FF0000"/>
                </a:solidFill>
                <a:latin typeface="Georgia" pitchFamily="18" charset="0"/>
              </a:rPr>
              <a:t>%</a:t>
            </a:r>
            <a:r>
              <a:rPr lang="cs-CZ" sz="1600" dirty="0">
                <a:latin typeface="Georgia" pitchFamily="18" charset="0"/>
              </a:rPr>
              <a:t>	intelektuální elita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  <a:latin typeface="Georgia" pitchFamily="18" charset="0"/>
              </a:rPr>
              <a:t>60</a:t>
            </a:r>
            <a:r>
              <a:rPr lang="en-US" sz="1600" b="1" dirty="0">
                <a:solidFill>
                  <a:srgbClr val="FF0000"/>
                </a:solidFill>
                <a:latin typeface="Georgia" pitchFamily="18" charset="0"/>
              </a:rPr>
              <a:t>%</a:t>
            </a:r>
            <a:r>
              <a:rPr lang="cs-CZ" sz="1600" dirty="0">
                <a:latin typeface="Georgia" pitchFamily="18" charset="0"/>
              </a:rPr>
              <a:t>	kvalifikovaní, nemanuální, nekreativní obsluhovatelé technologických nástrojů</a:t>
            </a:r>
          </a:p>
          <a:p>
            <a:pPr indent="-180000">
              <a:buFont typeface="Arial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  <a:latin typeface="Georgia" pitchFamily="18" charset="0"/>
              </a:rPr>
              <a:t>20</a:t>
            </a:r>
            <a:r>
              <a:rPr lang="en-US" sz="1600" b="1" dirty="0">
                <a:solidFill>
                  <a:srgbClr val="FF0000"/>
                </a:solidFill>
                <a:latin typeface="Georgia" pitchFamily="18" charset="0"/>
              </a:rPr>
              <a:t>%</a:t>
            </a:r>
            <a:r>
              <a:rPr lang="en-US" sz="1600" dirty="0">
                <a:latin typeface="Georgia" pitchFamily="18" charset="0"/>
              </a:rPr>
              <a:t>	</a:t>
            </a:r>
            <a:r>
              <a:rPr lang="cs-CZ" sz="1600" dirty="0">
                <a:latin typeface="Georgia" pitchFamily="18" charset="0"/>
              </a:rPr>
              <a:t>kteří nikdy nezvládnou přístupové cesty k tomu, aby se stali byť jen pomocnými silami v informačně 	technologickém světě</a:t>
            </a:r>
          </a:p>
          <a:p>
            <a:pPr indent="-180000"/>
            <a:r>
              <a:rPr lang="cs-CZ" sz="1600" dirty="0">
                <a:latin typeface="Georgia" pitchFamily="18" charset="0"/>
              </a:rPr>
              <a:t>Tato diferenciace odpovídá v podstatě </a:t>
            </a:r>
            <a:r>
              <a:rPr lang="cs-CZ" sz="1600" i="1" dirty="0">
                <a:solidFill>
                  <a:srgbClr val="0070C0"/>
                </a:solidFill>
                <a:latin typeface="Georgia" pitchFamily="18" charset="0"/>
              </a:rPr>
              <a:t>normálnímu rozložení intelektových dispozic v populaci, </a:t>
            </a:r>
            <a:r>
              <a:rPr lang="cs-CZ" sz="1600" dirty="0">
                <a:latin typeface="Georgia" pitchFamily="18" charset="0"/>
              </a:rPr>
              <a:t>které se v důsledku žádné změny sociálně technologické struktury společnosti nemůže změnit.</a:t>
            </a:r>
          </a:p>
          <a:p>
            <a:pPr indent="-180000"/>
            <a:endParaRPr lang="cs-CZ" sz="1600" dirty="0">
              <a:latin typeface="Georgia" pitchFamily="18" charset="0"/>
            </a:endParaRPr>
          </a:p>
          <a:p>
            <a:pPr indent="-180000"/>
            <a:r>
              <a:rPr lang="cs-CZ" sz="1600" dirty="0">
                <a:latin typeface="Georgia" pitchFamily="18" charset="0"/>
              </a:rPr>
              <a:t>Petrusek, M. </a:t>
            </a:r>
            <a:r>
              <a:rPr lang="cs-CZ" sz="1600" i="1" dirty="0">
                <a:latin typeface="Georgia" pitchFamily="18" charset="0"/>
              </a:rPr>
              <a:t>Společnost a kultura. </a:t>
            </a:r>
            <a:r>
              <a:rPr lang="cs-CZ" sz="1600" dirty="0">
                <a:latin typeface="Georgia" pitchFamily="18" charset="0"/>
              </a:rPr>
              <a:t>Praha: Nadace Dagmar a Václava Havlových VIZE 07, 2012.</a:t>
            </a:r>
          </a:p>
        </p:txBody>
      </p:sp>
      <p:pic>
        <p:nvPicPr>
          <p:cNvPr id="1027" name="Picture 3" descr="Výsledek obrázku pro Miloslav petrusek">
            <a:hlinkClick r:id="rId2"/>
            <a:extLst>
              <a:ext uri="{FF2B5EF4-FFF2-40B4-BE49-F238E27FC236}">
                <a16:creationId xmlns:a16="http://schemas.microsoft.com/office/drawing/2014/main" id="{0B42AB1A-A244-4867-9BAD-C3A9026AD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244" y="936104"/>
            <a:ext cx="2308313" cy="29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1CE3BAE-68AD-4CD8-A77A-5D323A7E69DD}"/>
              </a:ext>
            </a:extLst>
          </p:cNvPr>
          <p:cNvSpPr txBox="1"/>
          <p:nvPr/>
        </p:nvSpPr>
        <p:spPr>
          <a:xfrm>
            <a:off x="5640512" y="297436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D16250A-120D-4399-AA76-FD831BA512A2}"/>
              </a:ext>
            </a:extLst>
          </p:cNvPr>
          <p:cNvSpPr txBox="1"/>
          <p:nvPr/>
        </p:nvSpPr>
        <p:spPr>
          <a:xfrm flipH="1">
            <a:off x="8880243" y="3996647"/>
            <a:ext cx="258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Miroslav Petrusek</a:t>
            </a:r>
          </a:p>
          <a:p>
            <a:pPr algn="ctr"/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(1936 - 2012)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1"/>
          <p:cNvSpPr txBox="1">
            <a:spLocks noChangeArrowheads="1"/>
          </p:cNvSpPr>
          <p:nvPr/>
        </p:nvSpPr>
        <p:spPr bwMode="auto">
          <a:xfrm>
            <a:off x="705744" y="1036453"/>
            <a:ext cx="10398436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58775"/>
            <a:r>
              <a:rPr lang="cs-CZ" sz="1400" dirty="0">
                <a:latin typeface="Georgia" pitchFamily="18" charset="0"/>
              </a:rPr>
              <a:t>Je těžko definovat funkci ducha, vzdělání, kultury; víme, že se toho nenajíme a že se tím nedá osít pole nebo mazat kola. Je snad osobně výhodnější vyznat se ve směnečném právu než vyznat se v muzice; je patrně prospěšnější vyrábět hřebíky nežli číst verše;  je zajisté užitečnější pěstovat řepu nežli pěstovat atomovou teorii. Kultura se nedá prakticky ničím obhájit; ale nedala se prakticky obhájit ani před deseti tisíci lety, kdy už lidé páchali neužitečnou hudbu, verše a obrázky a počítali hvězdy a vůbec mařili sterým způsobem čas, tak jak to činíme dnes. Vzdělanost se nedá ničím obhájit: leda tím, že ten, na koho sestoupí v podobě jazyka ohnivého a vzrušujícího, shledává, že to stojí jakýmsi tajemným způsobem za to; ba že to stojí víc za to než kterákoliv činnost úspěšná, výnosná a obecně vážená. Ve svém nejvyšším smyslu duch už neslouží ničemu než sám sobě; není tu pro nic jiného než pro člověka. Neživí ho ani ho nikam nevede; dává mu jedinou věc: zhodnocuje mu život.</a:t>
            </a:r>
            <a:endParaRPr lang="cs-CZ" sz="1200" i="1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r>
              <a:rPr lang="cs-CZ" sz="1000" i="1" dirty="0">
                <a:solidFill>
                  <a:srgbClr val="0070C0"/>
                </a:solidFill>
                <a:latin typeface="Georgia" pitchFamily="18" charset="0"/>
              </a:rPr>
              <a:t>Karel Čapek ve fotografii, </a:t>
            </a:r>
            <a:r>
              <a:rPr lang="cs-CZ" sz="1000" dirty="0">
                <a:solidFill>
                  <a:srgbClr val="0070C0"/>
                </a:solidFill>
                <a:latin typeface="Georgia" pitchFamily="18" charset="0"/>
              </a:rPr>
              <a:t>uspořádal Jiří Opelík, str. 113.</a:t>
            </a:r>
          </a:p>
          <a:p>
            <a:pPr algn="r" defTabSz="358775"/>
            <a:r>
              <a:rPr lang="cs-CZ" sz="1000" dirty="0">
                <a:solidFill>
                  <a:srgbClr val="0070C0"/>
                </a:solidFill>
                <a:latin typeface="Georgia" pitchFamily="18" charset="0"/>
              </a:rPr>
              <a:t>Středočeské nakladatelství a knihkupectví v Praze 1991</a:t>
            </a: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r" defTabSz="358775"/>
            <a:endParaRPr lang="cs-CZ" sz="1000" dirty="0">
              <a:solidFill>
                <a:srgbClr val="0070C0"/>
              </a:solidFill>
              <a:latin typeface="Georgia" pitchFamily="18" charset="0"/>
            </a:endParaRPr>
          </a:p>
          <a:p>
            <a:pPr algn="just" defTabSz="358775"/>
            <a:r>
              <a:rPr lang="cs-CZ" sz="1000" dirty="0">
                <a:solidFill>
                  <a:srgbClr val="0070C0"/>
                </a:solidFill>
                <a:latin typeface="Georgia" pitchFamily="18" charset="0"/>
              </a:rPr>
              <a:t>                                                                                                                                                                     </a:t>
            </a:r>
            <a:endParaRPr lang="cs-CZ" sz="1400" dirty="0">
              <a:latin typeface="Calibri" pitchFamily="32" charset="0"/>
            </a:endParaRPr>
          </a:p>
        </p:txBody>
      </p:sp>
      <p:pic>
        <p:nvPicPr>
          <p:cNvPr id="30723" name="Picture 2" descr="http://hledani.gnosis9.net/img/karel-cap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744" y="2984799"/>
            <a:ext cx="2808011" cy="339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05744" y="0"/>
            <a:ext cx="10515600" cy="101746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Vzdělanost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FB3D3F6-1AC5-41F1-A2EA-748FC446F3D8}"/>
              </a:ext>
            </a:extLst>
          </p:cNvPr>
          <p:cNvSpPr txBox="1"/>
          <p:nvPr/>
        </p:nvSpPr>
        <p:spPr>
          <a:xfrm>
            <a:off x="4332116" y="2984799"/>
            <a:ext cx="27590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Karel Čapek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  <a:latin typeface="Georgia" panose="02040502050405020303" pitchFamily="18" charset="0"/>
              </a:rPr>
              <a:t>(1890-1938)</a:t>
            </a:r>
          </a:p>
        </p:txBody>
      </p:sp>
      <p:pic>
        <p:nvPicPr>
          <p:cNvPr id="5" name="Obrázek 4" descr="Obsah obrázku osoba, uniforma, fotka, muž&#10;&#10;Popis byl vytvořen automaticky">
            <a:extLst>
              <a:ext uri="{FF2B5EF4-FFF2-40B4-BE49-F238E27FC236}">
                <a16:creationId xmlns:a16="http://schemas.microsoft.com/office/drawing/2014/main" id="{CD1DE59D-CDAE-4C32-A82B-DB408DC29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609" y="3982108"/>
            <a:ext cx="3394192" cy="2400387"/>
          </a:xfrm>
          <a:prstGeom prst="rect">
            <a:avLst/>
          </a:prstGeom>
        </p:spPr>
      </p:pic>
      <p:pic>
        <p:nvPicPr>
          <p:cNvPr id="9" name="Obrázek 8" descr="čapek3.jpg">
            <a:extLst>
              <a:ext uri="{FF2B5EF4-FFF2-40B4-BE49-F238E27FC236}">
                <a16:creationId xmlns:a16="http://schemas.microsoft.com/office/drawing/2014/main" id="{B671FC7A-9CBA-4815-84D3-D60A3ABC90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7831" y="3306888"/>
            <a:ext cx="2315611" cy="30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7439C9-FC88-468D-8F2B-BAF7A0D5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cs-CZ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Zástupný symbol pro obsah 8" descr="Obsah obrázku interiér, zeď, osoba, fotka&#10;&#10;Popis se vygeneroval automaticky.">
            <a:extLst>
              <a:ext uri="{FF2B5EF4-FFF2-40B4-BE49-F238E27FC236}">
                <a16:creationId xmlns:a16="http://schemas.microsoft.com/office/drawing/2014/main" id="{FD4DFC72-8DEB-4A95-B107-F506B0D5884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64" y="1860263"/>
            <a:ext cx="3135313" cy="2357438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39744B3-8972-429B-888F-AD6F045A6363}"/>
              </a:ext>
            </a:extLst>
          </p:cNvPr>
          <p:cNvSpPr txBox="1"/>
          <p:nvPr/>
        </p:nvSpPr>
        <p:spPr>
          <a:xfrm>
            <a:off x="3650628" y="4432717"/>
            <a:ext cx="799140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/>
                </a:solidFill>
                <a:latin typeface="Georgia" panose="02040502050405020303" pitchFamily="18" charset="0"/>
              </a:rPr>
              <a:t>Myšlení dnes nemá jinou možnost</a:t>
            </a:r>
            <a:r>
              <a:rPr lang="cs-CZ" sz="1600" dirty="0">
                <a:latin typeface="Georgia" panose="02040502050405020303" pitchFamily="18" charset="0"/>
              </a:rPr>
              <a:t>, </a:t>
            </a:r>
          </a:p>
          <a:p>
            <a:r>
              <a:rPr lang="cs-CZ" sz="1600" dirty="0">
                <a:latin typeface="Georgia" panose="02040502050405020303" pitchFamily="18" charset="0"/>
              </a:rPr>
              <a:t>pokud nechce zůstat slepé a ideologicky zatvrzelé tváři v tvář nedávným dějinám, </a:t>
            </a:r>
          </a:p>
          <a:p>
            <a:r>
              <a:rPr lang="cs-CZ" sz="1600" b="1" dirty="0">
                <a:solidFill>
                  <a:schemeClr val="accent1"/>
                </a:solidFill>
                <a:latin typeface="Georgia" panose="02040502050405020303" pitchFamily="18" charset="0"/>
              </a:rPr>
              <a:t>než přijmout postmoderní obrat jako svůj osud. </a:t>
            </a:r>
          </a:p>
          <a:p>
            <a:r>
              <a:rPr lang="cs-CZ" sz="1600" dirty="0">
                <a:latin typeface="Georgia" panose="02040502050405020303" pitchFamily="18" charset="0"/>
              </a:rPr>
              <a:t>Jde o hledání jiné racionality, než je ta, která nebyla s to zabránit holokaustu a</a:t>
            </a:r>
          </a:p>
          <a:p>
            <a:r>
              <a:rPr lang="cs-CZ" sz="1600" dirty="0">
                <a:latin typeface="Georgia" panose="02040502050405020303" pitchFamily="18" charset="0"/>
              </a:rPr>
              <a:t>gulagům. Je to tedy myšlení s velikým smyslem pro etiku a zodpovědnost za dějiny.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r>
              <a:rPr lang="cs-CZ" sz="1600" dirty="0">
                <a:latin typeface="Georgia" panose="02040502050405020303" pitchFamily="18" charset="0"/>
              </a:rPr>
              <a:t>Moderna skončila Osvětimí. </a:t>
            </a:r>
            <a:r>
              <a:rPr lang="cs-CZ" sz="1600" i="1" dirty="0">
                <a:latin typeface="Georgia" panose="02040502050405020303" pitchFamily="18" charset="0"/>
              </a:rPr>
              <a:t>LN, Pavel Bartošek, 29. prosince 2018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347B22B-EE76-40C2-B48B-DC8090E20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13" y="1860263"/>
            <a:ext cx="2713870" cy="441973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25EC20-1318-4ADF-8C5C-28AF076EC1C7}"/>
              </a:ext>
            </a:extLst>
          </p:cNvPr>
          <p:cNvSpPr txBox="1"/>
          <p:nvPr/>
        </p:nvSpPr>
        <p:spPr>
          <a:xfrm>
            <a:off x="837713" y="1403132"/>
            <a:ext cx="600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Petříček, M. (2018).  </a:t>
            </a:r>
            <a:r>
              <a:rPr lang="cs-CZ" i="1" dirty="0">
                <a:solidFill>
                  <a:srgbClr val="FF0000"/>
                </a:solidFill>
                <a:latin typeface="Georgia" panose="02040502050405020303" pitchFamily="18" charset="0"/>
              </a:rPr>
              <a:t>Filosofie en noir. </a:t>
            </a:r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Praha: Karolinum.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D205B2-BD2C-49F1-A02D-10E68CAE8EC1}"/>
              </a:ext>
            </a:extLst>
          </p:cNvPr>
          <p:cNvSpPr txBox="1"/>
          <p:nvPr/>
        </p:nvSpPr>
        <p:spPr>
          <a:xfrm>
            <a:off x="7076661" y="2017086"/>
            <a:ext cx="344357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Georgia" panose="02040502050405020303" pitchFamily="18" charset="0"/>
              </a:rPr>
              <a:t>Miroslav Petříček</a:t>
            </a:r>
          </a:p>
          <a:p>
            <a:r>
              <a:rPr lang="cs-CZ" sz="2000" dirty="0">
                <a:solidFill>
                  <a:schemeClr val="accent1"/>
                </a:solidFill>
                <a:latin typeface="Georgia" panose="02040502050405020303" pitchFamily="18" charset="0"/>
              </a:rPr>
              <a:t>(</a:t>
            </a:r>
            <a:r>
              <a:rPr lang="en-GB" sz="2000" dirty="0">
                <a:solidFill>
                  <a:schemeClr val="accent1"/>
                </a:solidFill>
                <a:latin typeface="Georgia" panose="02040502050405020303" pitchFamily="18" charset="0"/>
              </a:rPr>
              <a:t>*</a:t>
            </a:r>
            <a:r>
              <a:rPr lang="cs-CZ" sz="2000" dirty="0">
                <a:solidFill>
                  <a:schemeClr val="accent1"/>
                </a:solidFill>
                <a:latin typeface="Georgia" panose="02040502050405020303" pitchFamily="18" charset="0"/>
              </a:rPr>
              <a:t>1951), FF UK, český filosof,</a:t>
            </a:r>
          </a:p>
          <a:p>
            <a:r>
              <a:rPr lang="cs-CZ" sz="2000" dirty="0">
                <a:solidFill>
                  <a:schemeClr val="accent1"/>
                </a:solidFill>
                <a:latin typeface="Georgia" panose="02040502050405020303" pitchFamily="18" charset="0"/>
              </a:rPr>
              <a:t>žák Jana Patočky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FECB18-5D16-4EE4-8032-3C6BB348AFA2}"/>
              </a:ext>
            </a:extLst>
          </p:cNvPr>
          <p:cNvSpPr/>
          <p:nvPr/>
        </p:nvSpPr>
        <p:spPr>
          <a:xfrm>
            <a:off x="837713" y="681047"/>
            <a:ext cx="349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Filosofie en noir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591413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43467" y="39568"/>
            <a:ext cx="10515600" cy="1325563"/>
          </a:xfrm>
        </p:spPr>
        <p:txBody>
          <a:bodyPr vert="horz" wrap="square" lIns="91440" tIns="11103" rIns="91440" bIns="45720" rtlCol="0" anchor="ctr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97000"/>
              </a:lnSpc>
            </a:pPr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Neoliberalismus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643467" y="4915462"/>
            <a:ext cx="8228013" cy="1705884"/>
          </a:xfrm>
        </p:spPr>
        <p:txBody>
          <a:bodyPr vert="horz" wrap="square" lIns="91440" tIns="8164" rIns="91440" bIns="45720" rtlCol="0" anchor="ctr">
            <a:normAutofit lnSpcReduction="10000"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360000" indent="-342900">
              <a:lnSpc>
                <a:spcPct val="97000"/>
              </a:lnSpc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000" dirty="0">
                <a:latin typeface="Georgia" pitchFamily="18" charset="0"/>
              </a:rPr>
              <a:t>neoliberalismus - </a:t>
            </a:r>
            <a:r>
              <a:rPr lang="cs-CZ" sz="1600" dirty="0">
                <a:latin typeface="Georgia" pitchFamily="18" charset="0"/>
              </a:rPr>
              <a:t>typická forma současné guvernmentality</a:t>
            </a:r>
            <a:r>
              <a:rPr lang="cs-CZ" sz="1600" dirty="0">
                <a:solidFill>
                  <a:srgbClr val="FF3333"/>
                </a:solidFill>
                <a:latin typeface="Georgia" pitchFamily="18" charset="0"/>
              </a:rPr>
              <a:t> </a:t>
            </a:r>
          </a:p>
          <a:p>
            <a:pPr marL="342900" indent="-342900">
              <a:lnSpc>
                <a:spcPct val="97000"/>
              </a:lnSpc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000" b="1" dirty="0">
                <a:solidFill>
                  <a:srgbClr val="FF3333"/>
                </a:solidFill>
                <a:latin typeface="Georgia" pitchFamily="18" charset="0"/>
              </a:rPr>
              <a:t>guvernmentalita</a:t>
            </a:r>
            <a:r>
              <a:rPr lang="cs-CZ" sz="2200" dirty="0">
                <a:solidFill>
                  <a:srgbClr val="FF3333"/>
                </a:solidFill>
                <a:latin typeface="Georgia" pitchFamily="18" charset="0"/>
              </a:rPr>
              <a:t> </a:t>
            </a:r>
            <a:r>
              <a:rPr lang="cs-CZ" sz="1600" dirty="0">
                <a:latin typeface="Georgia" pitchFamily="18" charset="0"/>
              </a:rPr>
              <a:t>(Foucaltův termín) -</a:t>
            </a:r>
            <a:r>
              <a:rPr lang="cs-CZ" sz="1500" dirty="0">
                <a:latin typeface="Georgia" pitchFamily="18" charset="0"/>
              </a:rPr>
              <a:t>  strategie vládnutí spojující určitý typ mentality se specifickými technologiemi moci</a:t>
            </a:r>
          </a:p>
          <a:p>
            <a:pPr marL="342900" indent="-342900" defTabSz="360000">
              <a:lnSpc>
                <a:spcPct val="97000"/>
              </a:lnSpc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neoliberalismus</a:t>
            </a:r>
            <a:r>
              <a:rPr lang="cs-CZ" sz="2000" dirty="0">
                <a:latin typeface="Georgia" pitchFamily="18" charset="0"/>
              </a:rPr>
              <a:t> </a:t>
            </a:r>
            <a:r>
              <a:rPr lang="cs-CZ" sz="2200" dirty="0">
                <a:latin typeface="Georgia" pitchFamily="18" charset="0"/>
              </a:rPr>
              <a:t>– </a:t>
            </a:r>
            <a:r>
              <a:rPr lang="cs-CZ" sz="1600" dirty="0">
                <a:latin typeface="Georgia" pitchFamily="18" charset="0"/>
              </a:rPr>
              <a:t>specifický diskurs, v jehož rámci dochází k propojení 			          ekonomického a politického uvažování, přičemž ekonomický zřetel je primární</a:t>
            </a:r>
            <a:endParaRPr lang="cs-CZ" sz="2500" dirty="0">
              <a:latin typeface="Droid Serif" pitchFamily="18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3263409" y="4354277"/>
            <a:ext cx="2808312" cy="5401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6205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195607" indent="-195607" hangingPunct="0">
              <a:lnSpc>
                <a:spcPct val="97000"/>
              </a:lnSpc>
              <a:tabLst>
                <a:tab pos="195607" algn="l"/>
                <a:tab pos="602821" algn="l"/>
                <a:tab pos="1010363" algn="l"/>
                <a:tab pos="1417906" algn="l"/>
                <a:tab pos="1825448" algn="l"/>
                <a:tab pos="2232990" algn="l"/>
                <a:tab pos="2640532" algn="l"/>
                <a:tab pos="3048074" algn="l"/>
                <a:tab pos="3455616" algn="l"/>
                <a:tab pos="3863157" algn="l"/>
                <a:tab pos="4270699" algn="l"/>
                <a:tab pos="4678240" algn="l"/>
                <a:tab pos="5085783" algn="l"/>
                <a:tab pos="5493325" algn="l"/>
                <a:tab pos="5900867" algn="l"/>
                <a:tab pos="6308409" algn="l"/>
                <a:tab pos="6715951" algn="l"/>
                <a:tab pos="7123493" algn="l"/>
                <a:tab pos="7531034" algn="l"/>
                <a:tab pos="7938576" algn="l"/>
                <a:tab pos="8346118" algn="l"/>
              </a:tabLst>
            </a:pPr>
            <a:r>
              <a:rPr lang="cs-CZ" sz="2000" b="1" dirty="0">
                <a:solidFill>
                  <a:srgbClr val="0070C0"/>
                </a:solidFill>
                <a:latin typeface="Georgia" pitchFamily="18" charset="0"/>
                <a:ea typeface="Droid Sans Fallback" pitchFamily="2"/>
                <a:cs typeface="Droid Sans Fallback" pitchFamily="2"/>
              </a:rPr>
              <a:t>Michel Foucault</a:t>
            </a:r>
          </a:p>
          <a:p>
            <a:pPr marL="195607" indent="-195607" hangingPunct="0">
              <a:lnSpc>
                <a:spcPct val="97000"/>
              </a:lnSpc>
              <a:tabLst>
                <a:tab pos="195607" algn="l"/>
                <a:tab pos="407215" algn="l"/>
                <a:tab pos="814757" algn="l"/>
                <a:tab pos="1222299" algn="l"/>
                <a:tab pos="1629840" algn="l"/>
                <a:tab pos="2037383" algn="l"/>
                <a:tab pos="2444598" algn="l"/>
                <a:tab pos="2852140" algn="l"/>
                <a:tab pos="3259682" algn="l"/>
                <a:tab pos="3667223" algn="l"/>
                <a:tab pos="4074766" algn="l"/>
                <a:tab pos="4482308" algn="l"/>
                <a:tab pos="4889850" algn="l"/>
                <a:tab pos="5297391" algn="l"/>
                <a:tab pos="5704933" algn="l"/>
                <a:tab pos="6112475" algn="l"/>
                <a:tab pos="6520017" algn="l"/>
                <a:tab pos="6927559" algn="l"/>
                <a:tab pos="7335101" algn="l"/>
                <a:tab pos="7742643" algn="l"/>
                <a:tab pos="8150185" algn="l"/>
                <a:tab pos="8557727" algn="l"/>
                <a:tab pos="8965268" algn="l"/>
                <a:tab pos="9372810" algn="l"/>
                <a:tab pos="9780352" algn="l"/>
              </a:tabLst>
            </a:pPr>
            <a:r>
              <a:rPr lang="cs-CZ" sz="1300" dirty="0">
                <a:solidFill>
                  <a:srgbClr val="0070C0"/>
                </a:solidFill>
                <a:latin typeface="Georgia" pitchFamily="18" charset="0"/>
                <a:ea typeface="Droid Sans Fallback" pitchFamily="2"/>
                <a:cs typeface="Droid Sans Fallback" pitchFamily="2"/>
              </a:rPr>
              <a:t>(* 1926 Poitiers – </a:t>
            </a:r>
            <a:r>
              <a:rPr lang="cs-CZ" sz="1300" dirty="0">
                <a:solidFill>
                  <a:srgbClr val="0070C0"/>
                </a:solidFill>
                <a:latin typeface="Georgia" pitchFamily="18" charset="0"/>
                <a:ea typeface="Droid Serif" pitchFamily="18"/>
                <a:cs typeface="Droid Serif" pitchFamily="18"/>
              </a:rPr>
              <a:t>† </a:t>
            </a:r>
            <a:r>
              <a:rPr lang="cs-CZ" sz="1300" dirty="0">
                <a:solidFill>
                  <a:srgbClr val="0070C0"/>
                </a:solidFill>
                <a:latin typeface="Georgia" pitchFamily="18" charset="0"/>
                <a:ea typeface="Droid Sans Fallback" pitchFamily="2"/>
                <a:cs typeface="Droid Sans Fallback" pitchFamily="2"/>
              </a:rPr>
              <a:t>1984 Paříž) </a:t>
            </a:r>
            <a:r>
              <a:rPr lang="cs-CZ" sz="1300" dirty="0">
                <a:solidFill>
                  <a:srgbClr val="0047FF"/>
                </a:solidFill>
                <a:latin typeface="+mj-lt"/>
                <a:ea typeface="Droid Sans Fallback" pitchFamily="2"/>
                <a:cs typeface="Droid Sans Fallback" pitchFamily="2"/>
              </a:rPr>
              <a:t>	</a:t>
            </a:r>
            <a:r>
              <a:rPr lang="cs-CZ" sz="1500" dirty="0">
                <a:solidFill>
                  <a:srgbClr val="0047FF"/>
                </a:solidFill>
                <a:latin typeface="+mj-lt"/>
                <a:ea typeface="Droid Sans Fallback" pitchFamily="2"/>
                <a:cs typeface="Droid Sans Fallback" pitchFamily="2"/>
              </a:rPr>
              <a:t>			</a:t>
            </a:r>
          </a:p>
        </p:txBody>
      </p:sp>
      <p:sp>
        <p:nvSpPr>
          <p:cNvPr id="5" name="Volný tvar 4"/>
          <p:cNvSpPr/>
          <p:nvPr/>
        </p:nvSpPr>
        <p:spPr>
          <a:xfrm>
            <a:off x="3287688" y="3552868"/>
            <a:ext cx="2276954" cy="646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5551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195607" indent="-195607" hangingPunct="0">
              <a:lnSpc>
                <a:spcPct val="97000"/>
              </a:lnSpc>
              <a:tabLst>
                <a:tab pos="195607" algn="l"/>
                <a:tab pos="602821" algn="l"/>
                <a:tab pos="1010363" algn="l"/>
                <a:tab pos="1417906" algn="l"/>
                <a:tab pos="1825448" algn="l"/>
                <a:tab pos="2232990" algn="l"/>
                <a:tab pos="2640532" algn="l"/>
                <a:tab pos="3048074" algn="l"/>
                <a:tab pos="3455616" algn="l"/>
                <a:tab pos="3863157" algn="l"/>
                <a:tab pos="4270699" algn="l"/>
                <a:tab pos="4678240" algn="l"/>
                <a:tab pos="5085783" algn="l"/>
                <a:tab pos="5493325" algn="l"/>
                <a:tab pos="5900867" algn="l"/>
                <a:tab pos="6308409" algn="l"/>
                <a:tab pos="6715951" algn="l"/>
                <a:tab pos="7123493" algn="l"/>
                <a:tab pos="7531034" algn="l"/>
                <a:tab pos="7938576" algn="l"/>
                <a:tab pos="8346118" algn="l"/>
              </a:tabLst>
            </a:pPr>
            <a:r>
              <a:rPr lang="cs-CZ" sz="1300" dirty="0">
                <a:solidFill>
                  <a:srgbClr val="0070C0"/>
                </a:solidFill>
                <a:latin typeface="Georgia" pitchFamily="18" charset="0"/>
                <a:ea typeface="Droid Sans Fallback" pitchFamily="2"/>
                <a:cs typeface="Droid Sans Fallback" pitchFamily="2"/>
              </a:rPr>
              <a:t>bitva u Poitiers/Tours, 732 n. l.</a:t>
            </a:r>
          </a:p>
          <a:p>
            <a:pPr marL="195607" indent="-195607" hangingPunct="0">
              <a:lnSpc>
                <a:spcPct val="97000"/>
              </a:lnSpc>
              <a:tabLst>
                <a:tab pos="195607" algn="l"/>
                <a:tab pos="602821" algn="l"/>
                <a:tab pos="1010363" algn="l"/>
                <a:tab pos="1417906" algn="l"/>
                <a:tab pos="1825448" algn="l"/>
                <a:tab pos="2232990" algn="l"/>
                <a:tab pos="2640532" algn="l"/>
                <a:tab pos="3048074" algn="l"/>
                <a:tab pos="3455616" algn="l"/>
                <a:tab pos="3863157" algn="l"/>
                <a:tab pos="4270699" algn="l"/>
                <a:tab pos="4678240" algn="l"/>
                <a:tab pos="5085783" algn="l"/>
                <a:tab pos="5493325" algn="l"/>
                <a:tab pos="5900867" algn="l"/>
                <a:tab pos="6308409" algn="l"/>
                <a:tab pos="6715951" algn="l"/>
                <a:tab pos="7123493" algn="l"/>
                <a:tab pos="7531034" algn="l"/>
                <a:tab pos="7938576" algn="l"/>
                <a:tab pos="8346118" algn="l"/>
              </a:tabLst>
            </a:pPr>
            <a:r>
              <a:rPr lang="cs-CZ" sz="1300" dirty="0">
                <a:solidFill>
                  <a:srgbClr val="0070C0"/>
                </a:solidFill>
                <a:latin typeface="Georgia" pitchFamily="18" charset="0"/>
                <a:ea typeface="Droid Sans Fallback" pitchFamily="2"/>
                <a:cs typeface="Droid Sans Fallback" pitchFamily="2"/>
              </a:rPr>
              <a:t>Karel Martel zastavil arabskou </a:t>
            </a:r>
          </a:p>
          <a:p>
            <a:pPr marL="195607" indent="-195607" hangingPunct="0">
              <a:lnSpc>
                <a:spcPct val="97000"/>
              </a:lnSpc>
              <a:tabLst>
                <a:tab pos="195607" algn="l"/>
                <a:tab pos="602821" algn="l"/>
                <a:tab pos="1010363" algn="l"/>
                <a:tab pos="1417906" algn="l"/>
                <a:tab pos="1825448" algn="l"/>
                <a:tab pos="2232990" algn="l"/>
                <a:tab pos="2640532" algn="l"/>
                <a:tab pos="3048074" algn="l"/>
                <a:tab pos="3455616" algn="l"/>
                <a:tab pos="3863157" algn="l"/>
                <a:tab pos="4270699" algn="l"/>
                <a:tab pos="4678240" algn="l"/>
                <a:tab pos="5085783" algn="l"/>
                <a:tab pos="5493325" algn="l"/>
                <a:tab pos="5900867" algn="l"/>
                <a:tab pos="6308409" algn="l"/>
                <a:tab pos="6715951" algn="l"/>
                <a:tab pos="7123493" algn="l"/>
                <a:tab pos="7531034" algn="l"/>
                <a:tab pos="7938576" algn="l"/>
                <a:tab pos="8346118" algn="l"/>
              </a:tabLst>
            </a:pPr>
            <a:r>
              <a:rPr lang="cs-CZ" sz="1300" dirty="0">
                <a:solidFill>
                  <a:srgbClr val="0070C0"/>
                </a:solidFill>
                <a:latin typeface="Georgia" pitchFamily="18" charset="0"/>
                <a:ea typeface="Droid Sans Fallback" pitchFamily="2"/>
                <a:cs typeface="Droid Sans Fallback" pitchFamily="2"/>
              </a:rPr>
              <a:t>invazi do Evropy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808883" y="1519901"/>
            <a:ext cx="2374584" cy="32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263758" y="1558877"/>
            <a:ext cx="1872208" cy="19246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33CDD0B-248D-4CB9-8372-09AE129F412F}"/>
              </a:ext>
            </a:extLst>
          </p:cNvPr>
          <p:cNvSpPr txBox="1"/>
          <p:nvPr/>
        </p:nvSpPr>
        <p:spPr>
          <a:xfrm>
            <a:off x="723758" y="1067898"/>
            <a:ext cx="10144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itchFamily="18" charset="0"/>
              </a:rPr>
              <a:t>Neoliberalismus představuje základní mentalitu současné ekonomické, politické a sociální správy.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9D3E595-79AE-4154-A34F-CB3B6F18E0DB}"/>
              </a:ext>
            </a:extLst>
          </p:cNvPr>
          <p:cNvSpPr txBox="1"/>
          <p:nvPr/>
        </p:nvSpPr>
        <p:spPr>
          <a:xfrm>
            <a:off x="5363892" y="1529563"/>
            <a:ext cx="6201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podle Foucaulta neexistuje „neutrální“ vědění a poznání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je vždy spojeno s „mechanismy a technologiemi moci“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školy jsou nástrojem moci pro trestání, kontrolu a normalizaci jedince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1" name="Obrázek 10" descr="Obsah obrázku fotka, noviny, podepsat, různé&#10;&#10;Popis byl vytvořen automaticky">
            <a:extLst>
              <a:ext uri="{FF2B5EF4-FFF2-40B4-BE49-F238E27FC236}">
                <a16:creationId xmlns:a16="http://schemas.microsoft.com/office/drawing/2014/main" id="{62E5ADE3-F909-405D-97BF-635DD87BD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68" y="2797039"/>
            <a:ext cx="1263468" cy="1971010"/>
          </a:xfrm>
          <a:prstGeom prst="rect">
            <a:avLst/>
          </a:prstGeom>
        </p:spPr>
      </p:pic>
      <p:pic>
        <p:nvPicPr>
          <p:cNvPr id="13" name="Obrázek 12" descr="Obsah obrázku černá, ulice, město, lidé&#10;&#10;Popis byl vytvořen automaticky">
            <a:extLst>
              <a:ext uri="{FF2B5EF4-FFF2-40B4-BE49-F238E27FC236}">
                <a16:creationId xmlns:a16="http://schemas.microsoft.com/office/drawing/2014/main" id="{5368DA96-9F91-4574-A0CE-D4D6E7E03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88" y="2797038"/>
            <a:ext cx="1382854" cy="1963653"/>
          </a:xfrm>
          <a:prstGeom prst="rect">
            <a:avLst/>
          </a:prstGeom>
        </p:spPr>
      </p:pic>
      <p:pic>
        <p:nvPicPr>
          <p:cNvPr id="15" name="Obrázek 14" descr="Obsah obrázku text, kniha&#10;&#10;Popis byl vytvořen automaticky">
            <a:extLst>
              <a:ext uri="{FF2B5EF4-FFF2-40B4-BE49-F238E27FC236}">
                <a16:creationId xmlns:a16="http://schemas.microsoft.com/office/drawing/2014/main" id="{DF4582FE-71CF-4E5F-879D-2D3C67F75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594" y="2797038"/>
            <a:ext cx="2334614" cy="36809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B4218-F102-4C85-8AE4-47A09656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Klíčové pojmy tzv. neoliberálního diskursu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F99CBB-E565-42A1-B0E8-FF232AA89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5176576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  <a:latin typeface="Georgia" panose="02040502050405020303" pitchFamily="18" charset="0"/>
              </a:rPr>
              <a:t>Vědomostní společnost</a:t>
            </a:r>
          </a:p>
          <a:p>
            <a:r>
              <a:rPr lang="cs-CZ" dirty="0">
                <a:solidFill>
                  <a:schemeClr val="accent1"/>
                </a:solidFill>
                <a:latin typeface="Georgia" panose="02040502050405020303" pitchFamily="18" charset="0"/>
              </a:rPr>
              <a:t>Klíčové kompetence</a:t>
            </a:r>
          </a:p>
          <a:p>
            <a:r>
              <a:rPr lang="cs-CZ" dirty="0">
                <a:solidFill>
                  <a:schemeClr val="accent1"/>
                </a:solidFill>
                <a:latin typeface="Georgia" panose="02040502050405020303" pitchFamily="18" charset="0"/>
              </a:rPr>
              <a:t>Celoživotní vzdělávání</a:t>
            </a:r>
          </a:p>
          <a:p>
            <a:pPr marL="0" indent="0">
              <a:buNone/>
            </a:pPr>
            <a:r>
              <a:rPr lang="cs-CZ" dirty="0">
                <a:latin typeface="Georgia" panose="02040502050405020303" pitchFamily="18" charset="0"/>
              </a:rPr>
              <a:t>Tyto klíčové pojmy mají politický, </a:t>
            </a:r>
            <a:r>
              <a:rPr lang="cs-CZ" b="1" dirty="0">
                <a:latin typeface="Georgia" panose="02040502050405020303" pitchFamily="18" charset="0"/>
              </a:rPr>
              <a:t>nepedagogický </a:t>
            </a:r>
            <a:r>
              <a:rPr lang="cs-CZ" dirty="0">
                <a:latin typeface="Georgia" panose="02040502050405020303" pitchFamily="18" charset="0"/>
              </a:rPr>
              <a:t>původ.</a:t>
            </a: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027" name="Picture 3" descr="Výsledek obrázku pro celoživotní vzdělávání">
            <a:hlinkClick r:id="rId2"/>
            <a:extLst>
              <a:ext uri="{FF2B5EF4-FFF2-40B4-BE49-F238E27FC236}">
                <a16:creationId xmlns:a16="http://schemas.microsoft.com/office/drawing/2014/main" id="{5B0ADAC0-350F-4D3D-B37A-739A9895E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60932"/>
            <a:ext cx="3837655" cy="171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homo economicus 1.jpg">
            <a:extLst>
              <a:ext uri="{FF2B5EF4-FFF2-40B4-BE49-F238E27FC236}">
                <a16:creationId xmlns:a16="http://schemas.microsoft.com/office/drawing/2014/main" id="{3AF91A85-6DAC-440A-900A-4FC4B6E0A0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5030235"/>
            <a:ext cx="3476946" cy="15264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5EF12EE-7270-4265-AFF8-D0DAC940D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08" y="1343818"/>
            <a:ext cx="2507098" cy="14923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BACC7B-BA1E-4775-AB86-DC0B02F00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62" y="3932105"/>
            <a:ext cx="3380158" cy="2624593"/>
          </a:xfrm>
          <a:prstGeom prst="rect">
            <a:avLst/>
          </a:prstGeom>
        </p:spPr>
      </p:pic>
      <p:pic>
        <p:nvPicPr>
          <p:cNvPr id="10" name="Obrázek 9" descr="Obsah obrázku ležící, žena, vsedě, postel&#10;&#10;Popis byl vytvořen automaticky">
            <a:extLst>
              <a:ext uri="{FF2B5EF4-FFF2-40B4-BE49-F238E27FC236}">
                <a16:creationId xmlns:a16="http://schemas.microsoft.com/office/drawing/2014/main" id="{5ECE560F-2729-463D-B568-7E83E8529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31" y="1348628"/>
            <a:ext cx="2321907" cy="150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46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01565" y="1"/>
            <a:ext cx="10515600" cy="987972"/>
          </a:xfrm>
        </p:spPr>
        <p:txBody>
          <a:bodyPr vert="horz" wrap="square" lIns="91440" tIns="12409" rIns="91440" bIns="45720" rtlCol="0" anchor="ctr">
            <a:norm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97000"/>
              </a:lnSpc>
            </a:pPr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Neoliberální trojúhelník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701566" y="1156138"/>
            <a:ext cx="10838794" cy="4523912"/>
          </a:xfrm>
        </p:spPr>
        <p:txBody>
          <a:bodyPr vert="horz" wrap="square" lIns="91440" tIns="6858" rIns="91440" bIns="45720" rtlCol="0" anchor="ctr">
            <a:normAutofit lnSpcReduction="10000"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indent="0">
              <a:lnSpc>
                <a:spcPct val="97000"/>
              </a:lnSpc>
              <a:buClr>
                <a:srgbClr val="000000"/>
              </a:buClr>
              <a:buSzPct val="45000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1600" dirty="0">
                <a:latin typeface="Georgia" pitchFamily="18" charset="0"/>
              </a:rPr>
              <a:t>Trojice neoliberálních technik typických pro výkon politické moci v současnosti</a:t>
            </a:r>
          </a:p>
          <a:p>
            <a:pPr marL="0" indent="0">
              <a:lnSpc>
                <a:spcPct val="97000"/>
              </a:lnSpc>
              <a:buClr>
                <a:srgbClr val="000000"/>
              </a:buClr>
              <a:buSzPct val="45000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400" b="1" dirty="0">
                <a:solidFill>
                  <a:schemeClr val="accent1"/>
                </a:solidFill>
                <a:latin typeface="Georgia" pitchFamily="18" charset="0"/>
              </a:rPr>
              <a:t>Akontabilita</a:t>
            </a:r>
            <a:r>
              <a:rPr lang="cs-CZ" sz="2400" b="1" dirty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cs-CZ" sz="2200" dirty="0">
                <a:latin typeface="Georgia" pitchFamily="18" charset="0"/>
              </a:rPr>
              <a:t>- </a:t>
            </a:r>
            <a:r>
              <a:rPr lang="cs-CZ" sz="1800" dirty="0">
                <a:latin typeface="Georgia" pitchFamily="18" charset="0"/>
              </a:rPr>
              <a:t>adresná zodpovědnost pedagogů nebo celých edukativních institucí za kvalitu i kvantitu jejich služeb, ochota, schopnost a dovednost složit účty ze své edukativní aktivity</a:t>
            </a:r>
          </a:p>
          <a:p>
            <a:pPr marL="0" indent="0">
              <a:lnSpc>
                <a:spcPct val="97000"/>
              </a:lnSpc>
              <a:buClr>
                <a:srgbClr val="000000"/>
              </a:buClr>
              <a:buSzPct val="45000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1600" b="1" dirty="0">
                <a:solidFill>
                  <a:srgbClr val="FF0000"/>
                </a:solidFill>
                <a:latin typeface="Georgia" pitchFamily="18" charset="0"/>
              </a:rPr>
              <a:t>					</a:t>
            </a:r>
          </a:p>
          <a:p>
            <a:pPr marL="0" indent="0">
              <a:lnSpc>
                <a:spcPct val="97000"/>
              </a:lnSpc>
              <a:buClr>
                <a:srgbClr val="000000"/>
              </a:buClr>
              <a:buSzPct val="45000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6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>
              <a:lnSpc>
                <a:spcPct val="97000"/>
              </a:lnSpc>
              <a:buClr>
                <a:srgbClr val="000000"/>
              </a:buClr>
              <a:buSzPct val="45000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000" b="1" dirty="0">
                <a:solidFill>
                  <a:srgbClr val="FF0000"/>
                </a:solidFill>
                <a:latin typeface="Georgia" pitchFamily="18" charset="0"/>
              </a:rPr>
              <a:t>	                   Učitel</a:t>
            </a:r>
            <a:r>
              <a:rPr lang="cs-CZ" sz="2000" dirty="0">
                <a:solidFill>
                  <a:srgbClr val="FF0000"/>
                </a:solidFill>
              </a:rPr>
              <a:t>	</a:t>
            </a:r>
            <a:r>
              <a:rPr lang="cs-CZ" sz="1600" dirty="0">
                <a:solidFill>
                  <a:srgbClr val="FF0000"/>
                </a:solidFill>
              </a:rPr>
              <a:t>			</a:t>
            </a:r>
            <a:r>
              <a:rPr lang="cs-CZ" sz="2200" dirty="0">
                <a:solidFill>
                  <a:srgbClr val="FF0000"/>
                </a:solidFill>
              </a:rPr>
              <a:t>					       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Georgia" pitchFamily="18" charset="0"/>
              </a:rPr>
              <a:t>Evaluace</a:t>
            </a: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00FF"/>
              </a:solidFill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00FF"/>
              </a:solidFill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00FF"/>
              </a:solidFill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47FF"/>
              </a:solidFill>
              <a:latin typeface="Droid Serif" pitchFamily="18"/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00FF"/>
              </a:solidFill>
            </a:endParaRPr>
          </a:p>
          <a:p>
            <a:pPr marL="0" indent="0" algn="ctr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/>
          </a:p>
          <a:p>
            <a:pPr marL="0" indent="0" algn="ctr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Žák 			      Učivo       		    Standardizace           Akontabilita 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096000" y="3244497"/>
            <a:ext cx="2205180" cy="1926597"/>
          </a:xfrm>
          <a:custGeom>
            <a:avLst>
              <a:gd name="f0" fmla="val 10865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0 f12 1"/>
              <a:gd name="f22" fmla="*/ f14 1 f3"/>
              <a:gd name="f23" fmla="*/ 0 f11 1"/>
              <a:gd name="f24" fmla="*/ 21600 f12 1"/>
              <a:gd name="f25" fmla="*/ 10800 f11 1"/>
              <a:gd name="f26" fmla="*/ 21600 f11 1"/>
              <a:gd name="f27" fmla="+- f16 10800 0"/>
              <a:gd name="f28" fmla="+- 21600 0 f15"/>
              <a:gd name="f29" fmla="*/ f16 f11 1"/>
              <a:gd name="f30" fmla="*/ f15 f11 1"/>
              <a:gd name="f31" fmla="+- f22 0 f2"/>
              <a:gd name="f32" fmla="*/ f28 1 2"/>
              <a:gd name="f33" fmla="*/ f27 f11 1"/>
              <a:gd name="f34" fmla="+- 21600 0 f32"/>
              <a:gd name="f35" fmla="*/ f34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30" y="f21"/>
              </a:cxn>
              <a:cxn ang="f31">
                <a:pos x="f29" y="f20"/>
              </a:cxn>
              <a:cxn ang="f31">
                <a:pos x="f23" y="f24"/>
              </a:cxn>
              <a:cxn ang="f31">
                <a:pos x="f25" y="f24"/>
              </a:cxn>
              <a:cxn ang="f31">
                <a:pos x="f26" y="f24"/>
              </a:cxn>
              <a:cxn ang="f31">
                <a:pos x="f35" y="f20"/>
              </a:cxn>
            </a:cxnLst>
            <a:rect l="f29" t="f20" r="f33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729FCF"/>
          </a:solidFill>
          <a:ln w="9360">
            <a:solidFill>
              <a:srgbClr val="3465A4"/>
            </a:solidFill>
            <a:prstDash val="solid"/>
            <a:round/>
          </a:ln>
        </p:spPr>
        <p:txBody>
          <a:bodyPr vert="horz" wrap="none" lIns="81639" tIns="42452" rIns="81639" bIns="42452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4000"/>
              </a:lnSpc>
              <a:tabLst>
                <a:tab pos="0" algn="l"/>
                <a:tab pos="407214" algn="l"/>
                <a:tab pos="814756" algn="l"/>
                <a:tab pos="1222299" algn="l"/>
                <a:tab pos="1629841" algn="l"/>
                <a:tab pos="2037383" algn="l"/>
                <a:tab pos="2444925" algn="l"/>
                <a:tab pos="2852467" algn="l"/>
                <a:tab pos="3260009" algn="l"/>
                <a:tab pos="3667550" algn="l"/>
                <a:tab pos="4075092" algn="l"/>
                <a:tab pos="4482633" algn="l"/>
                <a:tab pos="4890176" algn="l"/>
                <a:tab pos="5297718" algn="l"/>
                <a:tab pos="5705260" algn="l"/>
                <a:tab pos="6112802" algn="l"/>
                <a:tab pos="6520344" algn="l"/>
                <a:tab pos="6927886" algn="l"/>
                <a:tab pos="7335427" algn="l"/>
                <a:tab pos="7742969" algn="l"/>
                <a:tab pos="8150511" algn="l"/>
              </a:tabLst>
            </a:pPr>
            <a:endParaRPr lang="cs-CZ" sz="1600" dirty="0">
              <a:solidFill>
                <a:srgbClr val="000000"/>
              </a:solidFill>
              <a:latin typeface="Arial" pitchFamily="18"/>
              <a:ea typeface="Droid Sans Fallback" pitchFamily="2"/>
              <a:cs typeface="Droid Sans Fallback" pitchFamily="2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04B710C-89C2-4601-81A8-A03AD6B9F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088" y="3244498"/>
            <a:ext cx="2286566" cy="1926597"/>
          </a:xfrm>
          <a:prstGeom prst="rect">
            <a:avLst/>
          </a:prstGeom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CF2146EC-719E-4372-ACC0-674B75455127}"/>
              </a:ext>
            </a:extLst>
          </p:cNvPr>
          <p:cNvSpPr/>
          <p:nvPr/>
        </p:nvSpPr>
        <p:spPr>
          <a:xfrm>
            <a:off x="3474849" y="3781517"/>
            <a:ext cx="2593384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221D1-857C-4B2C-B929-C6678FB770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408387" y="200518"/>
            <a:ext cx="9228082" cy="6420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588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92689-27C2-4FEB-9E9B-D0EF97F6C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0" y="2730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Školní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DCBF45-1FA9-47C4-8DED-7E9F999BD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270" y="1334126"/>
            <a:ext cx="10515600" cy="5111569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latin typeface="Georgia" panose="02040502050405020303" pitchFamily="18" charset="0"/>
              </a:rPr>
              <a:t>Má školní vzdělávání a formativní úsilí cílit</a:t>
            </a:r>
          </a:p>
          <a:p>
            <a:pPr marL="0" indent="0" algn="ctr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Georgia" panose="02040502050405020303" pitchFamily="18" charset="0"/>
              </a:rPr>
              <a:t>         na učivo (obsah vzdělání)			na „síly“ člověka, jeho činnostní								    předpoklady či kompetence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Znamená ještě „býti vzdělán“ také mnohé znát, nebo jsme se vstupem do éry digitálního věku umožnili reformulaci pojmu vzdělance do podoby sebevědomého, komunikativního a flexibilního vyhledávače informací na síti?</a:t>
            </a:r>
          </a:p>
          <a:p>
            <a:pPr marL="0" indent="0">
              <a:buNone/>
            </a:pPr>
            <a:r>
              <a:rPr lang="cs-CZ" sz="2000" dirty="0">
                <a:latin typeface="Georgia" panose="02040502050405020303" pitchFamily="18" charset="0"/>
              </a:rPr>
              <a:t>Koncept informační globalizované společnosti vede k zamlžení rozdílu mezi míněním, názorem, doxou a poznáním (epistémé), mezi laickými domněnkami, třebas zahalenými do expertní rétoriky, a skutečným věděním.</a:t>
            </a:r>
            <a:endParaRPr lang="cs-CZ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cs-CZ" dirty="0">
              <a:latin typeface="Georgia" panose="02040502050405020303" pitchFamily="18" charset="0"/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4304B94-DF50-4325-A6ED-4E29A7853C72}"/>
              </a:ext>
            </a:extLst>
          </p:cNvPr>
          <p:cNvCxnSpPr>
            <a:cxnSpLocks/>
          </p:cNvCxnSpPr>
          <p:nvPr/>
        </p:nvCxnSpPr>
        <p:spPr>
          <a:xfrm flipH="1">
            <a:off x="2709455" y="1978254"/>
            <a:ext cx="3298615" cy="3589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4037BDB-5B3E-4759-9C1C-D9120879429A}"/>
              </a:ext>
            </a:extLst>
          </p:cNvPr>
          <p:cNvCxnSpPr>
            <a:cxnSpLocks/>
          </p:cNvCxnSpPr>
          <p:nvPr/>
        </p:nvCxnSpPr>
        <p:spPr>
          <a:xfrm>
            <a:off x="5932716" y="1978254"/>
            <a:ext cx="2668693" cy="3589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>
            <a:extLst>
              <a:ext uri="{FF2B5EF4-FFF2-40B4-BE49-F238E27FC236}">
                <a16:creationId xmlns:a16="http://schemas.microsoft.com/office/drawing/2014/main" id="{68619C79-C455-4671-B952-05FED37475B6}"/>
              </a:ext>
            </a:extLst>
          </p:cNvPr>
          <p:cNvSpPr/>
          <p:nvPr/>
        </p:nvSpPr>
        <p:spPr>
          <a:xfrm>
            <a:off x="1168020" y="5053392"/>
            <a:ext cx="9311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Georgia" panose="02040502050405020303" pitchFamily="18" charset="0"/>
              </a:rPr>
              <a:t>Studium učitelství</a:t>
            </a:r>
          </a:p>
          <a:p>
            <a:pPr algn="ctr"/>
            <a:endParaRPr lang="cs-CZ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         akademický koncept			                               kompetenční koncept					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26FCC5F-A48A-418A-91CB-66054420E1F3}"/>
              </a:ext>
            </a:extLst>
          </p:cNvPr>
          <p:cNvCxnSpPr>
            <a:cxnSpLocks/>
          </p:cNvCxnSpPr>
          <p:nvPr/>
        </p:nvCxnSpPr>
        <p:spPr>
          <a:xfrm flipH="1">
            <a:off x="3409119" y="5412572"/>
            <a:ext cx="2208942" cy="2157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4D5CD73-11BA-4169-911C-FEE5808C9FAF}"/>
              </a:ext>
            </a:extLst>
          </p:cNvPr>
          <p:cNvCxnSpPr>
            <a:cxnSpLocks/>
          </p:cNvCxnSpPr>
          <p:nvPr/>
        </p:nvCxnSpPr>
        <p:spPr>
          <a:xfrm>
            <a:off x="5618061" y="5412572"/>
            <a:ext cx="3298005" cy="21575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708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EBE2BF-7BD0-421B-AD84-4551BDBD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18" y="61236"/>
            <a:ext cx="10515600" cy="1136944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Pedagogika v období postmoderny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533DE9-73BE-4AF3-BF0F-F6A092D8FACA}"/>
              </a:ext>
            </a:extLst>
          </p:cNvPr>
          <p:cNvSpPr txBox="1"/>
          <p:nvPr/>
        </p:nvSpPr>
        <p:spPr>
          <a:xfrm>
            <a:off x="596118" y="1198180"/>
            <a:ext cx="103108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chemeClr val="accent1"/>
                </a:solidFill>
                <a:latin typeface="Georgia" panose="02040502050405020303" pitchFamily="18" charset="0"/>
              </a:rPr>
              <a:t>Moderní	</a:t>
            </a:r>
            <a:r>
              <a:rPr lang="cs-CZ" sz="3200" dirty="0">
                <a:latin typeface="Georgia" panose="02040502050405020303" pitchFamily="18" charset="0"/>
              </a:rPr>
              <a:t>					</a:t>
            </a:r>
            <a:r>
              <a:rPr lang="cs-CZ" sz="3200" dirty="0">
                <a:solidFill>
                  <a:schemeClr val="accent1"/>
                </a:solidFill>
                <a:latin typeface="Georgia" panose="02040502050405020303" pitchFamily="18" charset="0"/>
              </a:rPr>
              <a:t>Postmoderní</a:t>
            </a:r>
          </a:p>
          <a:p>
            <a:r>
              <a:rPr lang="cs-CZ" sz="3200" dirty="0">
                <a:latin typeface="Georgia" panose="02040502050405020303" pitchFamily="18" charset="0"/>
              </a:rPr>
              <a:t>Modernita					Postmodernita</a:t>
            </a:r>
          </a:p>
          <a:p>
            <a:endParaRPr lang="cs-CZ" sz="1000" dirty="0">
              <a:latin typeface="Georgia" panose="02040502050405020303" pitchFamily="18" charset="0"/>
            </a:endParaRPr>
          </a:p>
          <a:p>
            <a:r>
              <a:rPr lang="cs-CZ" sz="1600" dirty="0">
                <a:latin typeface="Georgia" panose="02040502050405020303" pitchFamily="18" charset="0"/>
              </a:rPr>
              <a:t>Podle mínění většiny intelektuálů je modernita v krizi a euroamerická společnost vstoupila do éry postmoderny.</a:t>
            </a:r>
          </a:p>
          <a:p>
            <a:r>
              <a:rPr lang="cs-CZ" sz="1600" dirty="0">
                <a:latin typeface="Georgia" panose="02040502050405020303" pitchFamily="18" charset="0"/>
              </a:rPr>
              <a:t>Politicky je tento proces postupného přechodu do kvalitativně jiné společnosti datován od roku 1968 do pádu</a:t>
            </a:r>
          </a:p>
          <a:p>
            <a:r>
              <a:rPr lang="cs-CZ" sz="1600" dirty="0">
                <a:latin typeface="Georgia" panose="02040502050405020303" pitchFamily="18" charset="0"/>
              </a:rPr>
              <a:t>Berlínské zdi a je interpretován jako proces krize modernistické ideologie.</a:t>
            </a:r>
          </a:p>
          <a:p>
            <a:endParaRPr lang="cs-CZ" sz="1600" dirty="0">
              <a:latin typeface="Georgia" panose="02040502050405020303" pitchFamily="18" charset="0"/>
            </a:endParaRPr>
          </a:p>
          <a:p>
            <a:r>
              <a:rPr lang="cs-CZ" sz="2400" dirty="0">
                <a:solidFill>
                  <a:srgbClr val="FF0000"/>
                </a:solidFill>
                <a:latin typeface="Georgia" panose="02040502050405020303" pitchFamily="18" charset="0"/>
              </a:rPr>
              <a:t>Škola je moderní	</a:t>
            </a:r>
            <a:r>
              <a:rPr lang="cs-CZ" sz="1600" dirty="0">
                <a:solidFill>
                  <a:srgbClr val="FF0000"/>
                </a:solidFill>
                <a:latin typeface="Georgia" panose="02040502050405020303" pitchFamily="18" charset="0"/>
              </a:rPr>
              <a:t>				</a:t>
            </a:r>
            <a:r>
              <a:rPr lang="cs-CZ" sz="2400" dirty="0">
                <a:solidFill>
                  <a:srgbClr val="FF0000"/>
                </a:solidFill>
                <a:latin typeface="Georgia" panose="02040502050405020303" pitchFamily="18" charset="0"/>
              </a:rPr>
              <a:t>Žáci jsou postmoderní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A0882067-91F8-4237-BC28-D876679577E6}"/>
              </a:ext>
            </a:extLst>
          </p:cNvPr>
          <p:cNvSpPr/>
          <p:nvPr/>
        </p:nvSpPr>
        <p:spPr>
          <a:xfrm>
            <a:off x="3565321" y="1795244"/>
            <a:ext cx="2530679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BEF1429-0D20-4ED2-B9FF-B2E6697366E1}"/>
              </a:ext>
            </a:extLst>
          </p:cNvPr>
          <p:cNvSpPr txBox="1"/>
          <p:nvPr/>
        </p:nvSpPr>
        <p:spPr>
          <a:xfrm>
            <a:off x="698500" y="4099925"/>
            <a:ext cx="108943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Postmoderna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distance od epochy víry v existenci jednoznačných hodnot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vědotechnika spolu s ekonomizujícím způsobem myšlení je zdrojem odloučení vědění od morální sféry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prohlubuje se ekonomizace školního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vzdělávání se poměřuje efektivitou, nikoli kategoriemi relevantními vzdělání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o termínu „postmodernismus“ neexistuje konsenzus (J. Skalková, </a:t>
            </a:r>
            <a:r>
              <a:rPr lang="cs-CZ" i="1" dirty="0">
                <a:latin typeface="Georgia" panose="02040502050405020303" pitchFamily="18" charset="0"/>
              </a:rPr>
              <a:t>Postmoderní myšlení a pedagogika</a:t>
            </a:r>
            <a:r>
              <a:rPr lang="cs-CZ" dirty="0">
                <a:latin typeface="Georgia" panose="020405020504050203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681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BCB99-A99E-4CE2-9789-611E7092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16084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Proměny  vzdělávání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682F9F-7078-42B4-A4C8-F1684A3F8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9096"/>
            <a:ext cx="10905162" cy="5329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>
                <a:latin typeface="Georgia" panose="02040502050405020303" pitchFamily="18" charset="0"/>
              </a:rPr>
              <a:t>Tradiční škola je neefektivní, tradiční orientace na poznatky je „neužitečná“. Neoliberální škola chce, aby děti byly vybaveny využitelnými kompetencemi odpovídajícími jejich potřebám, zájmům a profesním plánům umožňujícím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se začlenit a pružně pohybovat na trhu práce</a:t>
            </a:r>
            <a:r>
              <a:rPr lang="cs-CZ" sz="1600" dirty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cs-CZ" sz="1600" dirty="0">
                <a:latin typeface="Georgia" panose="02040502050405020303" pitchFamily="18" charset="0"/>
              </a:rPr>
              <a:t>Od školy jako supermarketu ke škole jako podniku.</a:t>
            </a:r>
          </a:p>
          <a:p>
            <a:pPr marL="0" indent="0">
              <a:buNone/>
            </a:pPr>
            <a:endParaRPr lang="cs-CZ" sz="1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cs-CZ" sz="2000" b="1" dirty="0">
                <a:latin typeface="Georgia" panose="02040502050405020303" pitchFamily="18" charset="0"/>
              </a:rPr>
              <a:t>Škola jako supermarket </a:t>
            </a:r>
            <a:r>
              <a:rPr lang="cs-CZ" sz="1600" dirty="0">
                <a:latin typeface="Georgia" panose="02040502050405020303" pitchFamily="18" charset="0"/>
              </a:rPr>
              <a:t>(80. léta USA)</a:t>
            </a:r>
          </a:p>
          <a:p>
            <a:pPr lvl="1"/>
            <a:r>
              <a:rPr lang="cs-CZ" sz="1600" dirty="0">
                <a:latin typeface="Georgia" panose="02040502050405020303" pitchFamily="18" charset="0"/>
              </a:rPr>
              <a:t>učitel jako diskrétní, příliš se nevměšující prodavač nabízející na míru šitou nabídku zboží žákovi</a:t>
            </a:r>
          </a:p>
          <a:p>
            <a:pPr lvl="1"/>
            <a:r>
              <a:rPr lang="cs-CZ" sz="1600" dirty="0">
                <a:latin typeface="Georgia" panose="02040502050405020303" pitchFamily="18" charset="0"/>
              </a:rPr>
              <a:t>školy se řídí poptávkou žáků a rodičů</a:t>
            </a:r>
          </a:p>
          <a:p>
            <a:pPr lvl="1"/>
            <a:r>
              <a:rPr lang="cs-CZ" sz="1600" dirty="0">
                <a:latin typeface="Georgia" panose="02040502050405020303" pitchFamily="18" charset="0"/>
              </a:rPr>
              <a:t>každý si musí najít své téma, aktivitu, svůj předmět</a:t>
            </a:r>
          </a:p>
          <a:p>
            <a:pPr marL="457200" lvl="1" indent="0">
              <a:buNone/>
            </a:pPr>
            <a:r>
              <a:rPr lang="cs-CZ" sz="1600" dirty="0">
                <a:latin typeface="Georgia" panose="02040502050405020303" pitchFamily="18" charset="0"/>
              </a:rPr>
              <a:t>Ukázalo se, že model supermarketu je zoufale neefektivní</a:t>
            </a:r>
          </a:p>
          <a:p>
            <a:pPr marL="457200" lvl="1" indent="0">
              <a:buNone/>
            </a:pPr>
            <a:endParaRPr lang="cs-CZ" sz="1600" dirty="0"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cs-CZ" sz="2000" b="1" dirty="0">
                <a:latin typeface="Georgia" panose="02040502050405020303" pitchFamily="18" charset="0"/>
              </a:rPr>
              <a:t>Škola jako efektivní podnik</a:t>
            </a:r>
          </a:p>
          <a:p>
            <a:pPr marL="285750" lvl="1" indent="-285750"/>
            <a:r>
              <a:rPr lang="cs-CZ" sz="1600" dirty="0">
                <a:latin typeface="Georgia" panose="02040502050405020303" pitchFamily="18" charset="0"/>
              </a:rPr>
              <a:t>představy a požadavky podnikatelských svazů nabývají na nebývalém významu</a:t>
            </a:r>
          </a:p>
          <a:p>
            <a:pPr marL="285750" lvl="1" indent="-285750"/>
            <a:r>
              <a:rPr lang="cs-CZ" sz="1600" dirty="0">
                <a:latin typeface="Georgia" panose="02040502050405020303" pitchFamily="18" charset="0"/>
              </a:rPr>
              <a:t>školská politika se věnuje zejména měření, výstupům z učení, přidané hodnotě, testovým žebříčkům, statistikám</a:t>
            </a:r>
          </a:p>
          <a:p>
            <a:pPr marL="285750" lvl="1" indent="-285750"/>
            <a:r>
              <a:rPr lang="cs-CZ" sz="1600" dirty="0">
                <a:latin typeface="Georgia" panose="02040502050405020303" pitchFamily="18" charset="0"/>
              </a:rPr>
              <a:t>požadavek manažerského vedení škol (new public management-NPM)</a:t>
            </a:r>
          </a:p>
          <a:p>
            <a:pPr marL="285750" lvl="1" indent="-285750"/>
            <a:r>
              <a:rPr lang="cs-CZ" sz="1600" dirty="0">
                <a:latin typeface="Georgia" panose="02040502050405020303" pitchFamily="18" charset="0"/>
              </a:rPr>
              <a:t>škola ohrožena jako kulturní instituce</a:t>
            </a:r>
          </a:p>
          <a:p>
            <a:pPr marL="285750" lvl="1" indent="-285750"/>
            <a:r>
              <a:rPr lang="cs-CZ" sz="1600" dirty="0">
                <a:latin typeface="Georgia" panose="02040502050405020303" pitchFamily="18" charset="0"/>
              </a:rPr>
              <a:t>vnímání školy jako organizace produkující užitečné služby</a:t>
            </a:r>
          </a:p>
          <a:p>
            <a:pPr marL="285750" lvl="1" indent="-285750"/>
            <a:r>
              <a:rPr lang="cs-CZ" sz="1600" dirty="0">
                <a:latin typeface="Georgia" panose="02040502050405020303" pitchFamily="18" charset="0"/>
              </a:rPr>
              <a:t>kvalita školy se musí zjišťovat technikami skládání účtů (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akontabilita</a:t>
            </a:r>
            <a:r>
              <a:rPr lang="cs-CZ" sz="1600" dirty="0">
                <a:latin typeface="Georgia" panose="02040502050405020303" pitchFamily="18" charset="0"/>
              </a:rPr>
              <a:t>) </a:t>
            </a:r>
            <a:r>
              <a:rPr lang="en-GB" sz="1600" dirty="0">
                <a:latin typeface="Georgia" panose="02040502050405020303" pitchFamily="18" charset="0"/>
              </a:rPr>
              <a:t>[podob</a:t>
            </a:r>
            <a:r>
              <a:rPr lang="cs-CZ" sz="1600" dirty="0">
                <a:latin typeface="Georgia" panose="02040502050405020303" pitchFamily="18" charset="0"/>
              </a:rPr>
              <a:t>ně jako kvalita hotelových služeb</a:t>
            </a:r>
            <a:r>
              <a:rPr lang="en-GB" sz="1600" dirty="0">
                <a:latin typeface="Georgia" panose="02040502050405020303" pitchFamily="18" charset="0"/>
              </a:rPr>
              <a:t>]</a:t>
            </a:r>
            <a:endParaRPr lang="cs-CZ" sz="1600" dirty="0">
              <a:latin typeface="Georgia" panose="02040502050405020303" pitchFamily="18" charset="0"/>
            </a:endParaRPr>
          </a:p>
          <a:p>
            <a:pPr lvl="2"/>
            <a:endParaRPr lang="cs-CZ" sz="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21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E83B8A-C550-4C2A-894C-DFC691FA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51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Kurikulum budoucnosti</a:t>
            </a:r>
          </a:p>
        </p:txBody>
      </p:sp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:a16="http://schemas.microsoft.com/office/drawing/2014/main" id="{4A50E84F-B551-4272-A562-27BA9B817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24" y="4431686"/>
            <a:ext cx="938243" cy="1407365"/>
          </a:xfrm>
          <a:prstGeom prst="rect">
            <a:avLst/>
          </a:prstGeom>
        </p:spPr>
      </p:pic>
      <p:pic>
        <p:nvPicPr>
          <p:cNvPr id="8" name="Obrázek 7" descr="Obsah obrázku osoba, muž, oblek, držení&#10;&#10;Popis byl vytvořen automaticky">
            <a:extLst>
              <a:ext uri="{FF2B5EF4-FFF2-40B4-BE49-F238E27FC236}">
                <a16:creationId xmlns:a16="http://schemas.microsoft.com/office/drawing/2014/main" id="{76DE821B-3665-42C4-91D0-15FFD3B3D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3" y="1313818"/>
            <a:ext cx="2191636" cy="268670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EE2630B-0433-40E7-AFCC-E576281A72A8}"/>
              </a:ext>
            </a:extLst>
          </p:cNvPr>
          <p:cNvSpPr txBox="1"/>
          <p:nvPr/>
        </p:nvSpPr>
        <p:spPr>
          <a:xfrm>
            <a:off x="794782" y="4252905"/>
            <a:ext cx="2571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Michael F. D. Young</a:t>
            </a:r>
          </a:p>
          <a:p>
            <a:r>
              <a:rPr lang="en-US" sz="1400" dirty="0">
                <a:latin typeface="Georgia" panose="02040502050405020303" pitchFamily="18" charset="0"/>
              </a:rPr>
              <a:t>UCL Institute of Education</a:t>
            </a:r>
            <a:br>
              <a:rPr lang="en-US" sz="1400" dirty="0">
                <a:latin typeface="Georgia" panose="02040502050405020303" pitchFamily="18" charset="0"/>
              </a:rPr>
            </a:br>
            <a:r>
              <a:rPr lang="en-US" sz="1400" dirty="0">
                <a:latin typeface="Georgia" panose="02040502050405020303" pitchFamily="18" charset="0"/>
              </a:rPr>
              <a:t>University College London</a:t>
            </a:r>
            <a:endParaRPr lang="cs-CZ" sz="1400" dirty="0">
              <a:latin typeface="Georgia" panose="02040502050405020303" pitchFamily="18" charset="0"/>
            </a:endParaRPr>
          </a:p>
          <a:p>
            <a:r>
              <a:rPr lang="cs-CZ" sz="1400" dirty="0">
                <a:solidFill>
                  <a:srgbClr val="0070C0"/>
                </a:solidFill>
                <a:latin typeface="Georgia" panose="02040502050405020303" pitchFamily="18" charset="0"/>
              </a:rPr>
              <a:t>Young, M. The curriculum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48F380-3F0A-40AC-8C7B-D72C2C066051}"/>
              </a:ext>
            </a:extLst>
          </p:cNvPr>
          <p:cNvSpPr txBox="1"/>
          <p:nvPr/>
        </p:nvSpPr>
        <p:spPr>
          <a:xfrm>
            <a:off x="838200" y="5907376"/>
            <a:ext cx="1003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Georgia" panose="02040502050405020303" pitchFamily="18" charset="0"/>
              </a:rPr>
              <a:t>Young, M. </a:t>
            </a:r>
            <a:r>
              <a:rPr lang="cs-CZ" sz="1400" i="1" dirty="0">
                <a:latin typeface="Georgia" panose="02040502050405020303" pitchFamily="18" charset="0"/>
              </a:rPr>
              <a:t>The Curriculum of the Future</a:t>
            </a:r>
            <a:r>
              <a:rPr lang="cs-CZ" sz="1400" dirty="0">
                <a:latin typeface="Georgia" panose="02040502050405020303" pitchFamily="18" charset="0"/>
              </a:rPr>
              <a:t>. London: Palmer Press, 1988.</a:t>
            </a:r>
          </a:p>
          <a:p>
            <a:r>
              <a:rPr lang="cs-CZ" sz="1400" dirty="0">
                <a:latin typeface="Georgia" panose="02040502050405020303" pitchFamily="18" charset="0"/>
              </a:rPr>
              <a:t>Young, M. Knowledge, Learning and the Curriculum of the Future. </a:t>
            </a:r>
            <a:r>
              <a:rPr lang="cs-CZ" sz="1400" i="1" dirty="0">
                <a:latin typeface="Georgia" panose="02040502050405020303" pitchFamily="18" charset="0"/>
              </a:rPr>
              <a:t>British Educational Research Journal</a:t>
            </a:r>
            <a:r>
              <a:rPr lang="cs-CZ" sz="1400" dirty="0">
                <a:latin typeface="Georgia" panose="02040502050405020303" pitchFamily="18" charset="0"/>
              </a:rPr>
              <a:t>, 1999, roč. 25, č. 4.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73659EC-1C6A-478D-BA21-2E3BD8740E1D}"/>
              </a:ext>
            </a:extLst>
          </p:cNvPr>
          <p:cNvSpPr txBox="1"/>
          <p:nvPr/>
        </p:nvSpPr>
        <p:spPr>
          <a:xfrm>
            <a:off x="3366320" y="1313818"/>
            <a:ext cx="604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Kurikulum minulosti</a:t>
            </a:r>
            <a:r>
              <a:rPr lang="cs-CZ" dirty="0">
                <a:latin typeface="Georgia" panose="02040502050405020303" pitchFamily="18" charset="0"/>
              </a:rPr>
              <a:t>	   (Curriculum of the Past)</a:t>
            </a:r>
          </a:p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Kurikulum budoucnosti </a:t>
            </a:r>
            <a:r>
              <a:rPr lang="cs-CZ" dirty="0">
                <a:latin typeface="Georgia" panose="02040502050405020303" pitchFamily="18" charset="0"/>
              </a:rPr>
              <a:t>(Curriculum of the Future)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92746E-30C4-4D37-ACDD-4DACC464CBD2}"/>
              </a:ext>
            </a:extLst>
          </p:cNvPr>
          <p:cNvSpPr txBox="1"/>
          <p:nvPr/>
        </p:nvSpPr>
        <p:spPr>
          <a:xfrm>
            <a:off x="3395030" y="1984665"/>
            <a:ext cx="8418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zdůrazněna úloha školy v předávání existujícího vědění nové generaci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každé kurikulu musí být do jisté míry „kurikulem minulosti“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nalézt správný poměr mezi předáváním minulosti a snahou reagovat na potřeby společnosti budoucí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nejde o radikální obrat a diskontinuitu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základní slabinou rozlišování mezi kurikulem minulosti a kurikulem budoucnosti je tendence polarizovat minulost a budoucnost jako protikladné póly</a:t>
            </a:r>
          </a:p>
        </p:txBody>
      </p:sp>
      <p:pic>
        <p:nvPicPr>
          <p:cNvPr id="1029" name="Picture 5" descr="Výsledek obrázku pro The curriculum of future Young">
            <a:hlinkClick r:id="rId4"/>
            <a:extLst>
              <a:ext uri="{FF2B5EF4-FFF2-40B4-BE49-F238E27FC236}">
                <a16:creationId xmlns:a16="http://schemas.microsoft.com/office/drawing/2014/main" id="{1787B42F-6BF9-45A0-9D91-AB9ECABF2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59" y="4405442"/>
            <a:ext cx="896507" cy="14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Výsledek obrázku pro The curriculum of future Young">
            <a:hlinkClick r:id="rId6"/>
            <a:extLst>
              <a:ext uri="{FF2B5EF4-FFF2-40B4-BE49-F238E27FC236}">
                <a16:creationId xmlns:a16="http://schemas.microsoft.com/office/drawing/2014/main" id="{DF381BFD-8353-4316-BDC5-FC594AFAB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098" y="4396500"/>
            <a:ext cx="936537" cy="14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Výsledek obrázku pro Michael F. D. Young">
            <a:hlinkClick r:id="rId8"/>
            <a:extLst>
              <a:ext uri="{FF2B5EF4-FFF2-40B4-BE49-F238E27FC236}">
                <a16:creationId xmlns:a16="http://schemas.microsoft.com/office/drawing/2014/main" id="{9F488C03-12ED-479F-AF62-46ED91F4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18" y="4405442"/>
            <a:ext cx="936537" cy="14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Výsledek obrázku pro Michael F. D. Young books">
            <a:hlinkClick r:id="rId10"/>
            <a:extLst>
              <a:ext uri="{FF2B5EF4-FFF2-40B4-BE49-F238E27FC236}">
                <a16:creationId xmlns:a16="http://schemas.microsoft.com/office/drawing/2014/main" id="{A846FF6F-BC7C-484C-98AA-C175F6B0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38" y="4382441"/>
            <a:ext cx="1020126" cy="14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448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C8BB27-AD30-49C8-8E4C-F14ACF00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91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  Trendy vývoje cílů a obsahů školního vzdělávání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75EF416-A648-4FE1-9D7E-2E42744388F3}"/>
              </a:ext>
            </a:extLst>
          </p:cNvPr>
          <p:cNvSpPr txBox="1"/>
          <p:nvPr/>
        </p:nvSpPr>
        <p:spPr>
          <a:xfrm>
            <a:off x="858111" y="1051775"/>
            <a:ext cx="7593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Georgia" panose="02040502050405020303" pitchFamily="18" charset="0"/>
              </a:rPr>
              <a:t>Greger, D., Černý, K. Společnost vědění a kurikulum budoucnosti. </a:t>
            </a:r>
            <a:r>
              <a:rPr lang="cs-CZ" sz="1400" i="1" dirty="0">
                <a:latin typeface="Georgia" panose="02040502050405020303" pitchFamily="18" charset="0"/>
              </a:rPr>
              <a:t>Orbis scholae</a:t>
            </a:r>
            <a:r>
              <a:rPr lang="cs-CZ" sz="1400" dirty="0">
                <a:latin typeface="Georgia" panose="02040502050405020303" pitchFamily="18" charset="0"/>
              </a:rPr>
              <a:t>, 2007, 2, č. 1.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5E9B64D-6975-4C7E-94F6-1BBC72F61ACA}"/>
              </a:ext>
            </a:extLst>
          </p:cNvPr>
          <p:cNvSpPr txBox="1"/>
          <p:nvPr/>
        </p:nvSpPr>
        <p:spPr>
          <a:xfrm>
            <a:off x="858111" y="1392453"/>
            <a:ext cx="877035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Trend integrace poznatků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Trend sbližování všeobecného a odborného vzdělávání</a:t>
            </a:r>
          </a:p>
          <a:p>
            <a:r>
              <a:rPr lang="cs-CZ" sz="1400" dirty="0">
                <a:latin typeface="Georgia" panose="02040502050405020303" pitchFamily="18" charset="0"/>
              </a:rPr>
              <a:t>         (tyto dva trendy vyvolávají nespokojené reakce v širší veřejnosti, stejně jako v části odborné veřejnosti)  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Trend obohacování obsahu vzdělávání o nová témata</a:t>
            </a:r>
          </a:p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       </a:t>
            </a:r>
            <a:r>
              <a:rPr lang="cs-CZ" sz="1400" dirty="0">
                <a:latin typeface="Georgia" panose="02040502050405020303" pitchFamily="18" charset="0"/>
              </a:rPr>
              <a:t>(je zpravidla pojímám pozitivně)</a:t>
            </a:r>
            <a:endParaRPr lang="cs-CZ" sz="1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B2931E5-0C0D-4A43-9840-AED12491A39C}"/>
              </a:ext>
            </a:extLst>
          </p:cNvPr>
          <p:cNvSpPr txBox="1"/>
          <p:nvPr/>
        </p:nvSpPr>
        <p:spPr>
          <a:xfrm>
            <a:off x="858111" y="2808958"/>
            <a:ext cx="10735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Georgia" panose="02040502050405020303" pitchFamily="18" charset="0"/>
              </a:rPr>
              <a:t>Youngovy návrhy hovoří o společném kurikulu, tedy o zrušení samotného dělení na odborné a všeobecné vzdělávání.</a:t>
            </a:r>
          </a:p>
          <a:p>
            <a:r>
              <a:rPr lang="cs-CZ" sz="1600" dirty="0">
                <a:latin typeface="Georgia" panose="02040502050405020303" pitchFamily="18" charset="0"/>
              </a:rPr>
              <a:t>Kurikulum budoucnosti je zapotřebí chápat jako kurikulum nového typu pro všechny žáky ve věku 14(16) – 19 let.</a:t>
            </a:r>
          </a:p>
          <a:p>
            <a:r>
              <a:rPr lang="cs-CZ" sz="16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1027" name="Picture 3" descr="Výsledek obrázku pro Keating D. P.">
            <a:hlinkClick r:id="rId2"/>
            <a:extLst>
              <a:ext uri="{FF2B5EF4-FFF2-40B4-BE49-F238E27FC236}">
                <a16:creationId xmlns:a16="http://schemas.microsoft.com/office/drawing/2014/main" id="{FB2FA447-9601-4F4D-B02D-A1676637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0" y="3447764"/>
            <a:ext cx="2164759" cy="216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B2C419-B546-4A2D-9584-123F6D0E9A93}"/>
              </a:ext>
            </a:extLst>
          </p:cNvPr>
          <p:cNvSpPr txBox="1"/>
          <p:nvPr/>
        </p:nvSpPr>
        <p:spPr>
          <a:xfrm>
            <a:off x="858110" y="5691549"/>
            <a:ext cx="2455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D. P. Keating </a:t>
            </a:r>
            <a:r>
              <a:rPr lang="cs-CZ" sz="1400" dirty="0">
                <a:latin typeface="Georgia" panose="02040502050405020303" pitchFamily="18" charset="0"/>
              </a:rPr>
              <a:t>Institute for Social Research, </a:t>
            </a:r>
            <a:r>
              <a:rPr lang="en-GB" sz="1400" dirty="0">
                <a:latin typeface="Georgia" panose="02040502050405020303" pitchFamily="18" charset="0"/>
              </a:rPr>
              <a:t>Universit</a:t>
            </a:r>
            <a:r>
              <a:rPr lang="cs-CZ" sz="1400" dirty="0">
                <a:latin typeface="Georgia" panose="02040502050405020303" pitchFamily="18" charset="0"/>
              </a:rPr>
              <a:t>y</a:t>
            </a:r>
            <a:r>
              <a:rPr lang="en-GB" sz="1400" dirty="0">
                <a:latin typeface="Georgia" panose="02040502050405020303" pitchFamily="18" charset="0"/>
              </a:rPr>
              <a:t> of Michigan</a:t>
            </a:r>
            <a:endParaRPr lang="cs-CZ" sz="1400" dirty="0">
              <a:latin typeface="Georgia" panose="02040502050405020303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F77D36-F82A-4FCE-BAD9-BA6B9FB6692C}"/>
              </a:ext>
            </a:extLst>
          </p:cNvPr>
          <p:cNvSpPr txBox="1"/>
          <p:nvPr/>
        </p:nvSpPr>
        <p:spPr>
          <a:xfrm>
            <a:off x="3159504" y="3639955"/>
            <a:ext cx="827575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Georgia" panose="02040502050405020303" pitchFamily="18" charset="0"/>
              </a:rPr>
              <a:t>Máme dvě možnosti jak směřovat vzdělání pro společnost vědění:</a:t>
            </a:r>
          </a:p>
          <a:p>
            <a:endParaRPr lang="cs-CZ" sz="2000" dirty="0"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600" dirty="0">
                <a:latin typeface="Georgia" panose="02040502050405020303" pitchFamily="18" charset="0"/>
              </a:rPr>
              <a:t>Akceptovat předpovědi teoretiků dalšího vývoje společnosti a akceptovat nové formy strukturace společnosti na 20 % „pracovníků vědomostní elity“ a marginalizované většiny, jež nebude s to využít možností společnosti vědění, ale stane se „dělníky nové doby“ čí bude v roli nezaměstnaných a vyloučených.</a:t>
            </a:r>
          </a:p>
          <a:p>
            <a:endParaRPr lang="cs-CZ" sz="1600" dirty="0"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cs-CZ" sz="1600" dirty="0">
                <a:latin typeface="Georgia" panose="02040502050405020303" pitchFamily="18" charset="0"/>
              </a:rPr>
              <a:t>Rozhodneme se pro radikální změnu vzdělávacího systému, jež by umožnila rozvinutí potřebných dovedností a kompetencí většiny jedinců tak, aby mohli participovat na společnosti vědění a aby se sektor symbolických analytiků nestal úzkou </a:t>
            </a:r>
            <a:r>
              <a:rPr lang="cs-CZ" sz="1600">
                <a:latin typeface="Georgia" panose="02040502050405020303" pitchFamily="18" charset="0"/>
              </a:rPr>
              <a:t>skupinou vyvolených.</a:t>
            </a:r>
            <a:endParaRPr lang="cs-CZ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71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758823" y="20548"/>
            <a:ext cx="8229600" cy="922114"/>
          </a:xfrm>
        </p:spPr>
        <p:txBody>
          <a:bodyPr>
            <a:noAutofit/>
          </a:bodyPr>
          <a:lstStyle/>
          <a:p>
            <a:pPr marL="54864">
              <a:defRPr/>
            </a:pPr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Učitelé gymnázií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ltGray">
          <a:xfrm>
            <a:off x="758823" y="1136064"/>
            <a:ext cx="6854328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360000"/>
            <a:r>
              <a:rPr lang="cs-CZ" sz="2000" dirty="0">
                <a:latin typeface="Georgia" pitchFamily="18" charset="0"/>
                <a:cs typeface="Arial" charset="0"/>
              </a:rPr>
              <a:t>Pro učitele gymnázií je nejdůležitější, aby měli stálý syk s vědou, filosofií, uměním a praktickou činností. Bez tohoto styku se stává učitel řemeslníkem, spěje k formalismu a klesá na úroveň učebnice. Učitel bez všeobecného kulturního nadhledu má tendenci žáky přetěžovat. Profesor odborník v dobrém slova smyslu, ten, který svou látku miluje a sám si ji stále myšlenkově zpracovává a rozšiřuje, který si své hodiny pečlivě připravuje, který svou nauku považuje za tak krásnou a životu potřebnou, že poctivě hledí žákům podat z ní to nejcennější a ideově nejvyšší, je dobrý a dokonalý pedagog, i kdyby koktal a byl prchlý jako švec; a pravím, žáci ho budou milovat a poslouchat jako božího slova.</a:t>
            </a:r>
          </a:p>
          <a:p>
            <a:pPr algn="just" defTabSz="360000"/>
            <a:endParaRPr lang="cs-CZ" sz="1200" dirty="0">
              <a:latin typeface="Georgia" pitchFamily="18" charset="0"/>
              <a:cs typeface="Arial" charset="0"/>
            </a:endParaRPr>
          </a:p>
          <a:p>
            <a:pPr algn="just"/>
            <a:r>
              <a:rPr lang="cs-CZ" sz="1200" dirty="0">
                <a:solidFill>
                  <a:srgbClr val="0070C0"/>
                </a:solidFill>
                <a:latin typeface="Georgia" pitchFamily="18" charset="0"/>
                <a:cs typeface="Arial" charset="0"/>
              </a:rPr>
              <a:t>Čapek, K</a:t>
            </a:r>
            <a:r>
              <a:rPr lang="cs-CZ" sz="1200" i="1" dirty="0">
                <a:solidFill>
                  <a:srgbClr val="0070C0"/>
                </a:solidFill>
                <a:latin typeface="Georgia" pitchFamily="18" charset="0"/>
                <a:cs typeface="Arial" charset="0"/>
              </a:rPr>
              <a:t>. Místo pro Jonathana. </a:t>
            </a:r>
            <a:r>
              <a:rPr lang="fi-FI" sz="1200" dirty="0">
                <a:solidFill>
                  <a:srgbClr val="0070C0"/>
                </a:solidFill>
                <a:latin typeface="Georgia" pitchFamily="18" charset="0"/>
              </a:rPr>
              <a:t>Praha</a:t>
            </a:r>
            <a:r>
              <a:rPr lang="cs-CZ" sz="1200" dirty="0">
                <a:solidFill>
                  <a:srgbClr val="0070C0"/>
                </a:solidFill>
                <a:latin typeface="Georgia" pitchFamily="18" charset="0"/>
              </a:rPr>
              <a:t>: </a:t>
            </a:r>
            <a:r>
              <a:rPr lang="fi-FI" sz="1200" dirty="0">
                <a:solidFill>
                  <a:srgbClr val="0070C0"/>
                </a:solidFill>
                <a:latin typeface="Georgia" pitchFamily="18" charset="0"/>
              </a:rPr>
              <a:t>Symposium</a:t>
            </a:r>
            <a:r>
              <a:rPr lang="cs-CZ" sz="1200" dirty="0">
                <a:solidFill>
                  <a:srgbClr val="0070C0"/>
                </a:solidFill>
                <a:latin typeface="Georgia" pitchFamily="18" charset="0"/>
              </a:rPr>
              <a:t>,</a:t>
            </a:r>
            <a:r>
              <a:rPr lang="fi-FI" sz="1200" dirty="0">
                <a:solidFill>
                  <a:srgbClr val="0070C0"/>
                </a:solidFill>
                <a:latin typeface="Georgia" pitchFamily="18" charset="0"/>
              </a:rPr>
              <a:t> 1970. 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  <a:cs typeface="Arial" charset="0"/>
              </a:rPr>
              <a:t>	</a:t>
            </a:r>
          </a:p>
        </p:txBody>
      </p:sp>
      <p:pic>
        <p:nvPicPr>
          <p:cNvPr id="6" name="Picture 3" descr="Výsledek obrázku pro M9sto pro Jonathana">
            <a:hlinkClick r:id="rId3"/>
            <a:extLst>
              <a:ext uri="{FF2B5EF4-FFF2-40B4-BE49-F238E27FC236}">
                <a16:creationId xmlns:a16="http://schemas.microsoft.com/office/drawing/2014/main" id="{6D59CE4A-AF5D-4394-ABA9-A96322E265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75" y="1209774"/>
            <a:ext cx="3190240" cy="47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842DF-977E-4419-AF23-A676FEF4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74" y="47585"/>
            <a:ext cx="10515600" cy="118563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Univerzity v epoše tzv. společnosti vědění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8F4B17-CDA5-4D53-AFA6-9B0472DFC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11" y="1160435"/>
            <a:ext cx="106399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Petrusek, M. (2012). </a:t>
            </a:r>
            <a:r>
              <a:rPr lang="cs-CZ" sz="1600" i="1" dirty="0">
                <a:solidFill>
                  <a:srgbClr val="0070C0"/>
                </a:solidFill>
                <a:latin typeface="Georgia" panose="02040502050405020303" pitchFamily="18" charset="0"/>
              </a:rPr>
              <a:t>Společnost a kultura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. Praha: Nadace D. a V. Havlových, VIZE 97.</a:t>
            </a:r>
          </a:p>
          <a:p>
            <a:pPr marL="0" indent="0">
              <a:buNone/>
            </a:pPr>
            <a:r>
              <a:rPr lang="cs-CZ" sz="2000" dirty="0">
                <a:latin typeface="Georgia" panose="02040502050405020303" pitchFamily="18" charset="0"/>
              </a:rPr>
              <a:t>„</a:t>
            </a:r>
            <a:r>
              <a:rPr lang="cs-CZ" sz="2000" i="1" dirty="0">
                <a:latin typeface="Georgia" panose="02040502050405020303" pitchFamily="18" charset="0"/>
              </a:rPr>
              <a:t>Věda nemůže držet krok s měnícími se požadavky tržně 		          ekonomického systému ne proto, že nechce, ale proto, že 	                                               by se musela vzdát sama sebe.“  (Ilja Šrubař, Erlangen)  </a:t>
            </a:r>
          </a:p>
        </p:txBody>
      </p:sp>
      <p:pic>
        <p:nvPicPr>
          <p:cNvPr id="5" name="Obrázek 4" descr="Obsah obrázku osoba, muž, exteriér, brýle&#10;&#10;Popis byl vytvořen automaticky">
            <a:extLst>
              <a:ext uri="{FF2B5EF4-FFF2-40B4-BE49-F238E27FC236}">
                <a16:creationId xmlns:a16="http://schemas.microsoft.com/office/drawing/2014/main" id="{8D9B4240-563F-4AC7-BD19-BB040D516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29" y="1587509"/>
            <a:ext cx="1190796" cy="16146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46852E7-DC45-4DF1-8281-32B083E68E7A}"/>
              </a:ext>
            </a:extLst>
          </p:cNvPr>
          <p:cNvSpPr txBox="1"/>
          <p:nvPr/>
        </p:nvSpPr>
        <p:spPr>
          <a:xfrm>
            <a:off x="713874" y="3429000"/>
            <a:ext cx="11097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Jakou strategii mají či mohou zvolit univerzity</a:t>
            </a:r>
            <a:r>
              <a:rPr lang="cs-CZ" sz="2000" dirty="0">
                <a:latin typeface="Georgia" panose="02040502050405020303" pitchFamily="18" charset="0"/>
              </a:rPr>
              <a:t>, aby adekvátně reagovaly na to, že bude třeba: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diplomů, ale nebude třeba konstantního korpusu trvalého vědění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otevřít brány, ale přitom zachovat jistou míru negativní selekce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respektovat jednotu tradiční vzdělanosti a enormního tlaku na praktickou využitelnost vědění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najít jednotu mezi tradicí, k níž se hlásíme a na níž chceme navazovat, a mezi společností, která pouta s touto tradicí stále viditelně rozvazuje</a:t>
            </a:r>
          </a:p>
        </p:txBody>
      </p:sp>
      <p:pic>
        <p:nvPicPr>
          <p:cNvPr id="1027" name="Picture 3" descr="Výsledek obrázku pro Miloslav petrusek">
            <a:hlinkClick r:id="rId3"/>
            <a:extLst>
              <a:ext uri="{FF2B5EF4-FFF2-40B4-BE49-F238E27FC236}">
                <a16:creationId xmlns:a16="http://schemas.microsoft.com/office/drawing/2014/main" id="{46266095-B3E1-47B2-B978-47A46026B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503" y="1263156"/>
            <a:ext cx="2913786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839BE0A-3C52-4216-A937-266F459D8A9E}"/>
              </a:ext>
            </a:extLst>
          </p:cNvPr>
          <p:cNvSpPr txBox="1"/>
          <p:nvPr/>
        </p:nvSpPr>
        <p:spPr>
          <a:xfrm>
            <a:off x="713874" y="5397925"/>
            <a:ext cx="10934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Podle </a:t>
            </a:r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Zygmunta Baumana (1925-201ý) </a:t>
            </a:r>
            <a:r>
              <a:rPr lang="cs-CZ" dirty="0">
                <a:latin typeface="Georgia" panose="02040502050405020303" pitchFamily="18" charset="0"/>
              </a:rPr>
              <a:t>jsou jen dvě strategie, protože žijeme ve světě, v němž věhlas vědecký a kulturní byl vytlačen známostí (ve smyslu býti o něčem informován, býti obeznámen)</a:t>
            </a:r>
          </a:p>
          <a:p>
            <a:r>
              <a:rPr lang="cs-CZ" i="1" dirty="0">
                <a:latin typeface="Georgia" panose="02040502050405020303" pitchFamily="18" charset="0"/>
              </a:rPr>
              <a:t>(str. 56, Petrusek, Společnost a kultura)</a:t>
            </a:r>
          </a:p>
        </p:txBody>
      </p:sp>
    </p:spTree>
    <p:extLst>
      <p:ext uri="{BB962C8B-B14F-4D97-AF65-F5344CB8AC3E}">
        <p14:creationId xmlns:p14="http://schemas.microsoft.com/office/powerpoint/2010/main" val="1579481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38C6A-F3F0-4F01-AEED-F9D6209F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8398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Vědotechnika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F2D8EF5-017B-4077-BF2B-D8B689BCF3A2}"/>
              </a:ext>
            </a:extLst>
          </p:cNvPr>
          <p:cNvSpPr txBox="1"/>
          <p:nvPr/>
        </p:nvSpPr>
        <p:spPr>
          <a:xfrm rot="10800000" flipV="1">
            <a:off x="838199" y="1418734"/>
            <a:ext cx="1080836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Georgia" panose="02040502050405020303" pitchFamily="18" charset="0"/>
              </a:rPr>
              <a:t>součást osudu evropského lidstva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Georgia" panose="02040502050405020303" pitchFamily="18" charset="0"/>
              </a:rPr>
              <a:t>nový typ vědění, který každodenní provoz poměřuje kritériem užitečnosti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Georgia" panose="02040502050405020303" pitchFamily="18" charset="0"/>
              </a:rPr>
              <a:t>věda bez technických aplikací se zdá být zbytečným plýtváním času a energií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Georgia" panose="02040502050405020303" pitchFamily="18" charset="0"/>
              </a:rPr>
              <a:t>takový luxus současná společnost nehodlá podporovat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Georgia" panose="02040502050405020303" pitchFamily="18" charset="0"/>
              </a:rPr>
              <a:t>rodí se nový typ </a:t>
            </a:r>
            <a:r>
              <a:rPr lang="cs-CZ" sz="2400" i="1" dirty="0">
                <a:latin typeface="Georgia" panose="02040502050405020303" pitchFamily="18" charset="0"/>
              </a:rPr>
              <a:t>homo</a:t>
            </a:r>
            <a:r>
              <a:rPr lang="cs-CZ" sz="2400" dirty="0">
                <a:latin typeface="Georgia" panose="02040502050405020303" pitchFamily="18" charset="0"/>
              </a:rPr>
              <a:t> </a:t>
            </a:r>
            <a:r>
              <a:rPr lang="cs-CZ" sz="2400" i="1" dirty="0">
                <a:latin typeface="Georgia" panose="02040502050405020303" pitchFamily="18" charset="0"/>
              </a:rPr>
              <a:t>instituta et ordinationes </a:t>
            </a:r>
            <a:r>
              <a:rPr lang="cs-CZ" i="1" dirty="0">
                <a:latin typeface="Georgia" panose="02040502050405020303" pitchFamily="18" charset="0"/>
              </a:rPr>
              <a:t>(člověk institucí a předpisů)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Georgia" panose="02040502050405020303" pitchFamily="18" charset="0"/>
              </a:rPr>
              <a:t>praxe je adorována s nebývalou silou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Georgia" panose="02040502050405020303" pitchFamily="18" charset="0"/>
              </a:rPr>
              <a:t>klíčová jsou fakta a metody jejich zpracování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Georgia" panose="02040502050405020303" pitchFamily="18" charset="0"/>
            </a:endParaRPr>
          </a:p>
          <a:p>
            <a:endParaRPr lang="cs-CZ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Georgia" panose="02040502050405020303" pitchFamily="18" charset="0"/>
            </a:endParaRPr>
          </a:p>
          <a:p>
            <a:r>
              <a:rPr lang="cs-CZ" sz="1400" i="1" dirty="0">
                <a:latin typeface="Georgia" panose="02040502050405020303" pitchFamily="18" charset="0"/>
              </a:rPr>
              <a:t>Traktát o vybraných problémech teorie a praxe v oblasti pedagogických věd</a:t>
            </a:r>
          </a:p>
          <a:p>
            <a:r>
              <a:rPr lang="cs-CZ" sz="1400" dirty="0">
                <a:latin typeface="Georgia" panose="02040502050405020303" pitchFamily="18" charset="0"/>
              </a:rPr>
              <a:t>Jaroslav Koťa, </a:t>
            </a:r>
            <a:r>
              <a:rPr lang="cs-CZ" sz="1400" i="1" dirty="0">
                <a:latin typeface="Georgia" panose="02040502050405020303" pitchFamily="18" charset="0"/>
              </a:rPr>
              <a:t>Pedagogická orientace</a:t>
            </a:r>
            <a:r>
              <a:rPr lang="cs-CZ" sz="1400" dirty="0">
                <a:latin typeface="Georgia" panose="02040502050405020303" pitchFamily="18" charset="0"/>
              </a:rPr>
              <a:t>, 22, 2012. 			               </a:t>
            </a:r>
            <a:r>
              <a:rPr lang="cs-CZ" b="1" dirty="0"/>
              <a:t> </a:t>
            </a: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doc. PhDr. Jaroslav Koťa </a:t>
            </a:r>
            <a:r>
              <a:rPr lang="cs-CZ" b="1" dirty="0"/>
              <a:t>   </a:t>
            </a:r>
            <a:endParaRPr lang="cs-CZ" sz="1400" dirty="0">
              <a:latin typeface="Georgia" panose="02040502050405020303" pitchFamily="18" charset="0"/>
            </a:endParaRPr>
          </a:p>
        </p:txBody>
      </p:sp>
      <p:pic>
        <p:nvPicPr>
          <p:cNvPr id="2051" name="Picture 3" descr="Výsledek obrázku pro pedagogická orientace">
            <a:hlinkClick r:id="rId2"/>
            <a:extLst>
              <a:ext uri="{FF2B5EF4-FFF2-40B4-BE49-F238E27FC236}">
                <a16:creationId xmlns:a16="http://schemas.microsoft.com/office/drawing/2014/main" id="{B75FEDEC-0716-4614-85D4-C09EF7A85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237374"/>
            <a:ext cx="5406190" cy="92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osoba, muž, oblečení, interiér&#10;&#10;Popis byl vytvořen automaticky">
            <a:extLst>
              <a:ext uri="{FF2B5EF4-FFF2-40B4-BE49-F238E27FC236}">
                <a16:creationId xmlns:a16="http://schemas.microsoft.com/office/drawing/2014/main" id="{9FDC1701-0FB3-4977-B3DA-FA07CA7DE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41" y="3428999"/>
            <a:ext cx="2141621" cy="214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62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3F145-7750-408D-BB9B-82202529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Vzdělání do složité doby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5D1C21-C55F-4D38-9A8C-0FEA5BE0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Georgia" panose="02040502050405020303" pitchFamily="18" charset="0"/>
              </a:rPr>
              <a:t>celoživotní práce v jednom podniku je minulostí</a:t>
            </a:r>
          </a:p>
          <a:p>
            <a:r>
              <a:rPr lang="cs-CZ" sz="2400" dirty="0">
                <a:latin typeface="Georgia" panose="02040502050405020303" pitchFamily="18" charset="0"/>
              </a:rPr>
              <a:t>průměrný zaměstnanec setrvá na jednom pracovním místě 4,2 roku (USA)</a:t>
            </a:r>
          </a:p>
          <a:p>
            <a:r>
              <a:rPr lang="cs-CZ" sz="2400" dirty="0">
                <a:latin typeface="Georgia" panose="02040502050405020303" pitchFamily="18" charset="0"/>
              </a:rPr>
              <a:t>na svou neurčitou kariérní dráhu se připravuje absolvent univerzity minimálně dvojnásobnou dobu</a:t>
            </a:r>
          </a:p>
          <a:p>
            <a:r>
              <a:rPr lang="cs-CZ" sz="2400" dirty="0">
                <a:latin typeface="Georgia" panose="02040502050405020303" pitchFamily="18" charset="0"/>
              </a:rPr>
              <a:t>delší vysokoškolská studia jdou proti trendu zkracování doby, po kterou lidé setrvávají na jedné pracovní pozici</a:t>
            </a:r>
          </a:p>
          <a:p>
            <a:r>
              <a:rPr lang="cs-CZ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Mileniálové</a:t>
            </a:r>
          </a:p>
          <a:p>
            <a:pPr lvl="1"/>
            <a:r>
              <a:rPr lang="cs-CZ" sz="2000" dirty="0">
                <a:latin typeface="Georgia" panose="02040502050405020303" pitchFamily="18" charset="0"/>
              </a:rPr>
              <a:t>na své profesní dráze hledají něco víc než jen cestu					           k zaplacení složenek </a:t>
            </a:r>
          </a:p>
          <a:p>
            <a:pPr lvl="1">
              <a:spcBef>
                <a:spcPts val="0"/>
              </a:spcBef>
            </a:pPr>
            <a:r>
              <a:rPr lang="cs-CZ" sz="2000" dirty="0">
                <a:latin typeface="Georgia" panose="02040502050405020303" pitchFamily="18" charset="0"/>
              </a:rPr>
              <a:t>práce je pro ně seberealizací a výrazem hledání                                      	           životního smyslu</a:t>
            </a:r>
          </a:p>
          <a:p>
            <a:pPr marL="0" indent="0">
              <a:buNone/>
            </a:pPr>
            <a:endParaRPr lang="cs-CZ" sz="2400" dirty="0">
              <a:latin typeface="Georgia" panose="02040502050405020303" pitchFamily="18" charset="0"/>
            </a:endParaRPr>
          </a:p>
          <a:p>
            <a:endParaRPr lang="cs-CZ" sz="2400" dirty="0">
              <a:latin typeface="Georgia" panose="02040502050405020303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9F7586-01DF-4EF4-8984-B63C1D3A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4382859"/>
            <a:ext cx="2857500" cy="16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88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3F145-7750-408D-BB9B-82202529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Vzdělání do složité doby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5D1C21-C55F-4D38-9A8C-0FEA5BE0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49000" cy="4351338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Georgia" panose="02040502050405020303" pitchFamily="18" charset="0"/>
              </a:rPr>
              <a:t>na vysoké školy nastupují dvě třetiny maturantů</a:t>
            </a:r>
          </a:p>
          <a:p>
            <a:r>
              <a:rPr lang="cs-CZ" sz="2400" dirty="0">
                <a:latin typeface="Georgia" panose="02040502050405020303" pitchFamily="18" charset="0"/>
              </a:rPr>
              <a:t>maturitu má 75 procent populace</a:t>
            </a:r>
          </a:p>
          <a:p>
            <a:r>
              <a:rPr lang="cs-CZ" sz="2400" dirty="0">
                <a:latin typeface="Georgia" panose="02040502050405020303" pitchFamily="18" charset="0"/>
              </a:rPr>
              <a:t>to vede k otázce, zda má univerzitní vzdělání ještě smysl </a:t>
            </a:r>
          </a:p>
          <a:p>
            <a:r>
              <a:rPr lang="cs-CZ" sz="2400" dirty="0">
                <a:latin typeface="Georgia" panose="02040502050405020303" pitchFamily="18" charset="0"/>
              </a:rPr>
              <a:t>počet magistrů, inženýrů a doktorů všech druhů roste</a:t>
            </a:r>
          </a:p>
          <a:p>
            <a:r>
              <a:rPr lang="cs-CZ" sz="2400" dirty="0">
                <a:latin typeface="Georgia" panose="02040502050405020303" pitchFamily="18" charset="0"/>
              </a:rPr>
              <a:t>rostou pochyby, zda takový titul stojí za to</a:t>
            </a:r>
          </a:p>
          <a:p>
            <a:pPr marL="0" indent="0">
              <a:buNone/>
            </a:pPr>
            <a:endParaRPr lang="cs-CZ" sz="2400" dirty="0">
              <a:latin typeface="Georgia" panose="02040502050405020303" pitchFamily="18" charset="0"/>
            </a:endParaRPr>
          </a:p>
          <a:p>
            <a:endParaRPr lang="cs-CZ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13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1977"/>
            <a:ext cx="10515600" cy="1032979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Výroční zpráva ČŠI za rok 2017/2018</a:t>
            </a:r>
            <a:endParaRPr lang="cs-CZ" sz="3600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6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FB6AD083-7ADC-46F1-9E5A-F3281B3E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9712"/>
            <a:ext cx="5174802" cy="25955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B3399-F36B-4E16-A95B-97F21666EBFC}"/>
              </a:ext>
            </a:extLst>
          </p:cNvPr>
          <p:cNvSpPr txBox="1"/>
          <p:nvPr/>
        </p:nvSpPr>
        <p:spPr>
          <a:xfrm>
            <a:off x="971549" y="4299675"/>
            <a:ext cx="65627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Georgia" panose="02040502050405020303" pitchFamily="18" charset="0"/>
              </a:rPr>
              <a:t>Žáci dosáhli očekávaných výstupů podle RVP 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Českém jazyce		6,42 % škol	</a:t>
            </a:r>
          </a:p>
          <a:p>
            <a:r>
              <a:rPr lang="cs-CZ" dirty="0">
                <a:latin typeface="Georgia" panose="02040502050405020303" pitchFamily="18" charset="0"/>
              </a:rPr>
              <a:t>Dějepise			2,60 % škol</a:t>
            </a:r>
          </a:p>
          <a:p>
            <a:r>
              <a:rPr lang="cs-CZ" dirty="0">
                <a:latin typeface="Georgia" panose="02040502050405020303" pitchFamily="18" charset="0"/>
              </a:rPr>
              <a:t>Zeměpise		1,32 % škol</a:t>
            </a:r>
          </a:p>
          <a:p>
            <a:r>
              <a:rPr lang="cs-CZ" dirty="0">
                <a:latin typeface="Georgia" panose="02040502050405020303" pitchFamily="18" charset="0"/>
              </a:rPr>
              <a:t>Fyzice			1,25 % škol</a:t>
            </a:r>
          </a:p>
          <a:p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Matematice</a:t>
            </a:r>
            <a:r>
              <a:rPr lang="cs-CZ" b="1" dirty="0">
                <a:solidFill>
                  <a:srgbClr val="FF0000"/>
                </a:solidFill>
                <a:latin typeface="Georgia" panose="02040502050405020303" pitchFamily="18" charset="0"/>
              </a:rPr>
              <a:t>		</a:t>
            </a:r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0,62 % škol</a:t>
            </a:r>
          </a:p>
        </p:txBody>
      </p:sp>
      <p:pic>
        <p:nvPicPr>
          <p:cNvPr id="4" name="Obrázek 3" descr="Obsah obrázku osoba, muž, fotka, vázanka&#10;&#10;Popis se vygeneroval automaticky.">
            <a:extLst>
              <a:ext uri="{FF2B5EF4-FFF2-40B4-BE49-F238E27FC236}">
                <a16:creationId xmlns:a16="http://schemas.microsoft.com/office/drawing/2014/main" id="{DB809370-9EB1-4B5E-9116-C93918F81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00" y="1509713"/>
            <a:ext cx="1410267" cy="176688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E369925-BCF8-47AF-A49D-E1D063842727}"/>
              </a:ext>
            </a:extLst>
          </p:cNvPr>
          <p:cNvSpPr txBox="1"/>
          <p:nvPr/>
        </p:nvSpPr>
        <p:spPr>
          <a:xfrm>
            <a:off x="7755266" y="1509712"/>
            <a:ext cx="37509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Georgia" panose="02040502050405020303" pitchFamily="18" charset="0"/>
              </a:rPr>
              <a:t>Mgr. Tomáš Zatloukal, MBA</a:t>
            </a:r>
          </a:p>
          <a:p>
            <a:r>
              <a:rPr lang="cs-CZ" sz="2000" dirty="0">
                <a:latin typeface="Georgia" panose="02040502050405020303" pitchFamily="18" charset="0"/>
              </a:rPr>
              <a:t>   ústřední školní inspektor         </a:t>
            </a:r>
          </a:p>
          <a:p>
            <a:r>
              <a:rPr lang="cs-CZ" sz="2000" dirty="0">
                <a:latin typeface="Georgia" panose="02040502050405020303" pitchFamily="18" charset="0"/>
              </a:rPr>
              <a:t>„</a:t>
            </a:r>
            <a:r>
              <a:rPr lang="cs-CZ" sz="1600" dirty="0">
                <a:latin typeface="Georgia" panose="02040502050405020303" pitchFamily="18" charset="0"/>
              </a:rPr>
              <a:t>Jedním z hlavních důvodů tohoto stavu je skutečnost, že RVP jsou velmi předimenzované a obsahují příliš velký objem povinného vzdělávacího obsahu.</a:t>
            </a:r>
          </a:p>
          <a:p>
            <a:r>
              <a:rPr lang="cs-CZ" sz="1600" dirty="0">
                <a:latin typeface="Georgia" panose="02040502050405020303" pitchFamily="18" charset="0"/>
              </a:rPr>
              <a:t>Velká část žáků své školy nerada navštěvuje.“ </a:t>
            </a:r>
            <a:endParaRPr lang="cs-CZ" sz="2000" dirty="0">
              <a:latin typeface="Georgia" panose="020405020504050203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2A5369A-BD23-45A7-BA1D-7C0ADF96893A}"/>
              </a:ext>
            </a:extLst>
          </p:cNvPr>
          <p:cNvSpPr txBox="1"/>
          <p:nvPr/>
        </p:nvSpPr>
        <p:spPr>
          <a:xfrm>
            <a:off x="6231885" y="3906112"/>
            <a:ext cx="5357557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Georgia" panose="02040502050405020303" pitchFamily="18" charset="0"/>
              </a:rPr>
              <a:t>UN 1/2019, 2. ledna, str. 9</a:t>
            </a:r>
          </a:p>
          <a:p>
            <a:r>
              <a:rPr lang="cs-CZ" dirty="0">
                <a:latin typeface="Georgia" panose="02040502050405020303" pitchFamily="18" charset="0"/>
              </a:rPr>
              <a:t>Do čtyř let odejde z našich škol skoro třetina</a:t>
            </a:r>
          </a:p>
          <a:p>
            <a:r>
              <a:rPr lang="cs-CZ" dirty="0">
                <a:latin typeface="Georgia" panose="02040502050405020303" pitchFamily="18" charset="0"/>
              </a:rPr>
              <a:t>nově nastoupivších pedagogů-absolventů.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klima ve školách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atmosféra v učitelských sborech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vztahy, podpora a přijímání nových pedagogů</a:t>
            </a:r>
          </a:p>
          <a:p>
            <a:r>
              <a:rPr lang="cs-CZ" dirty="0">
                <a:latin typeface="Georgia" panose="02040502050405020303" pitchFamily="18" charset="0"/>
              </a:rPr>
              <a:t>      ze strany kolegů i vedení škol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nízký plat</a:t>
            </a:r>
          </a:p>
          <a:p>
            <a:r>
              <a:rPr lang="cs-CZ" sz="1100" dirty="0">
                <a:latin typeface="Georgia" panose="02040502050405020303" pitchFamily="18" charset="0"/>
              </a:rPr>
              <a:t>				Výzkum PedF MU Brno</a:t>
            </a:r>
          </a:p>
        </p:txBody>
      </p:sp>
    </p:spTree>
    <p:extLst>
      <p:ext uri="{BB962C8B-B14F-4D97-AF65-F5344CB8AC3E}">
        <p14:creationId xmlns:p14="http://schemas.microsoft.com/office/powerpoint/2010/main" val="1508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9250A-A678-4724-8ED0-0D0DB67C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14325"/>
            <a:ext cx="10515600" cy="10144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Soukromé základní školy v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87AC15-C7A5-4724-A6C5-B1C3C490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1628775"/>
            <a:ext cx="11039475" cy="4914899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Georgia" panose="02040502050405020303" pitchFamily="18" charset="0"/>
              </a:rPr>
              <a:t>2010/2011	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74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2011/2012	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78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2012/2013	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84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2013/2014	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99</a:t>
            </a:r>
            <a:r>
              <a:rPr lang="cs-CZ" sz="2000" dirty="0">
                <a:latin typeface="Georgia" panose="02040502050405020303" pitchFamily="18" charset="0"/>
              </a:rPr>
              <a:t>	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2014/2015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118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2015/2016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137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2016/2017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173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2017/2018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189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D8024255-18A0-46EE-AE5F-E346DD5531CC}"/>
              </a:ext>
            </a:extLst>
          </p:cNvPr>
          <p:cNvGraphicFramePr/>
          <p:nvPr/>
        </p:nvGraphicFramePr>
        <p:xfrm>
          <a:off x="3182938" y="1590677"/>
          <a:ext cx="4313237" cy="3248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415ED62E-5247-4B54-A24E-AF7F707407A4}"/>
              </a:ext>
            </a:extLst>
          </p:cNvPr>
          <p:cNvSpPr txBox="1"/>
          <p:nvPr/>
        </p:nvSpPr>
        <p:spPr>
          <a:xfrm>
            <a:off x="7643207" y="1628776"/>
            <a:ext cx="277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Georgia" panose="02040502050405020303" pitchFamily="18" charset="0"/>
              </a:rPr>
              <a:t>Roční školné na ZŠ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AE14AEA-1624-4742-BF9A-9B0C8403AA42}"/>
              </a:ext>
            </a:extLst>
          </p:cNvPr>
          <p:cNvSpPr txBox="1"/>
          <p:nvPr/>
        </p:nvSpPr>
        <p:spPr>
          <a:xfrm>
            <a:off x="7643207" y="2128540"/>
            <a:ext cx="3556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více než 100 000 korun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50 000 až 100 000 korun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25 000 až 50 000 korun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do 25 000 korun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A6A521AB-29EF-48E6-8C93-70482E972DEE}"/>
              </a:ext>
            </a:extLst>
          </p:cNvPr>
          <p:cNvGraphicFramePr/>
          <p:nvPr/>
        </p:nvGraphicFramePr>
        <p:xfrm>
          <a:off x="7644463" y="3591221"/>
          <a:ext cx="3880787" cy="2781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370FE7B0-D143-48AD-9650-FD4071B35A94}"/>
              </a:ext>
            </a:extLst>
          </p:cNvPr>
          <p:cNvSpPr txBox="1"/>
          <p:nvPr/>
        </p:nvSpPr>
        <p:spPr>
          <a:xfrm>
            <a:off x="485773" y="4981722"/>
            <a:ext cx="51347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Nejžádanější základní školy na území Prahy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Scioškola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PORG základní škola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Soukromá ZŠ Univerzum</a:t>
            </a:r>
          </a:p>
        </p:txBody>
      </p:sp>
    </p:spTree>
    <p:extLst>
      <p:ext uri="{BB962C8B-B14F-4D97-AF65-F5344CB8AC3E}">
        <p14:creationId xmlns:p14="http://schemas.microsoft.com/office/powerpoint/2010/main" val="7381086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9250A-A678-4724-8ED0-0D0DB67C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14325"/>
            <a:ext cx="10515600" cy="1014416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Prague British International School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87AC15-C7A5-4724-A6C5-B1C3C490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1628775"/>
            <a:ext cx="11039475" cy="4914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Škola pro děti od 2 do 18 let</a:t>
            </a:r>
          </a:p>
          <a:p>
            <a:pPr marL="0" indent="0">
              <a:buNone/>
            </a:pPr>
            <a:r>
              <a:rPr lang="cs-CZ" sz="1800" dirty="0">
                <a:latin typeface="Georgia" panose="02040502050405020303" pitchFamily="18" charset="0"/>
              </a:rPr>
              <a:t>(vznikla spojením Prague British School a English International School Prague v červenci 2018)</a:t>
            </a:r>
          </a:p>
          <a:p>
            <a:r>
              <a:rPr lang="cs-CZ" sz="1800" dirty="0">
                <a:latin typeface="Georgia" panose="02040502050405020303" pitchFamily="18" charset="0"/>
              </a:rPr>
              <a:t>cizinci asi 60 % (60 národností)</a:t>
            </a:r>
          </a:p>
          <a:p>
            <a:r>
              <a:rPr lang="cs-CZ" sz="1800" dirty="0">
                <a:latin typeface="Georgia" panose="02040502050405020303" pitchFamily="18" charset="0"/>
              </a:rPr>
              <a:t>děti z bilingvních manželství Čechů, kteří dlouho žili v cizině</a:t>
            </a:r>
          </a:p>
          <a:p>
            <a:r>
              <a:rPr lang="cs-CZ" sz="1800" dirty="0">
                <a:latin typeface="Georgia" panose="02040502050405020303" pitchFamily="18" charset="0"/>
              </a:rPr>
              <a:t>od září 2018 více než 1300 studentů (na jednoho učitele připadá 10 studentů, velikost třídy 16 studentů)</a:t>
            </a:r>
          </a:p>
          <a:p>
            <a:r>
              <a:rPr lang="cs-CZ" sz="1800" dirty="0">
                <a:latin typeface="Georgia" panose="02040502050405020303" pitchFamily="18" charset="0"/>
              </a:rPr>
              <a:t>v každém ročníku se otevírá jedna třída</a:t>
            </a:r>
          </a:p>
          <a:p>
            <a:r>
              <a:rPr lang="cs-CZ" sz="1800" dirty="0">
                <a:latin typeface="Georgia" panose="02040502050405020303" pitchFamily="18" charset="0"/>
              </a:rPr>
              <a:t>většina absolventů odchází studovat do Británie</a:t>
            </a:r>
          </a:p>
          <a:p>
            <a:r>
              <a:rPr lang="cs-CZ" sz="1800" b="1" dirty="0">
                <a:solidFill>
                  <a:srgbClr val="0070C0"/>
                </a:solidFill>
                <a:latin typeface="Georgia" panose="02040502050405020303" pitchFamily="18" charset="0"/>
              </a:rPr>
              <a:t>školné v nejvyšších ročnících je 510 00 korun </a:t>
            </a:r>
            <a:r>
              <a:rPr lang="cs-CZ" sz="1800" dirty="0">
                <a:latin typeface="Georgia" panose="02040502050405020303" pitchFamily="18" charset="0"/>
              </a:rPr>
              <a:t>(většina peněz jde na učitele)</a:t>
            </a:r>
          </a:p>
          <a:p>
            <a:endParaRPr lang="cs-CZ" sz="1800" b="1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endParaRPr lang="cs-CZ" sz="1800" dirty="0">
              <a:latin typeface="Georgia" panose="02040502050405020303" pitchFamily="18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70FE7B0-D143-48AD-9650-FD4071B35A94}"/>
              </a:ext>
            </a:extLst>
          </p:cNvPr>
          <p:cNvSpPr txBox="1"/>
          <p:nvPr/>
        </p:nvSpPr>
        <p:spPr>
          <a:xfrm>
            <a:off x="3638548" y="4486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5" name="Obrázek 4" descr="Obsah obrázku objekt&#10;&#10;Popis se vygeneroval automaticky.">
            <a:extLst>
              <a:ext uri="{FF2B5EF4-FFF2-40B4-BE49-F238E27FC236}">
                <a16:creationId xmlns:a16="http://schemas.microsoft.com/office/drawing/2014/main" id="{68464982-4B09-4E6A-9425-884B45912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3" y="4943475"/>
            <a:ext cx="676656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14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253D6-8647-42CC-83E8-8DF5DA50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Ondřej Kania </a:t>
            </a:r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(*1992)</a:t>
            </a:r>
            <a:b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13F18C-5213-46F0-A4BD-0949004FF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 numCol="2">
            <a:normAutofit/>
          </a:bodyPr>
          <a:lstStyle/>
          <a:p>
            <a:r>
              <a:rPr lang="cs-CZ" sz="2000" dirty="0">
                <a:latin typeface="Georgia" panose="02040502050405020303" pitchFamily="18" charset="0"/>
              </a:rPr>
              <a:t>český podnikatel, výkonný ředitel společnosti 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JK Education</a:t>
            </a:r>
          </a:p>
          <a:p>
            <a:r>
              <a:rPr lang="cs-CZ" sz="2000" dirty="0">
                <a:latin typeface="Georgia" panose="02040502050405020303" pitchFamily="18" charset="0"/>
              </a:rPr>
              <a:t>absolvoval střední školu Redemption Christian Academy</a:t>
            </a:r>
            <a:r>
              <a:rPr lang="en-US" sz="2000" dirty="0">
                <a:latin typeface="Georgia" panose="02040502050405020303" pitchFamily="18" charset="0"/>
              </a:rPr>
              <a:t> v </a:t>
            </a:r>
            <a:r>
              <a:rPr lang="cs-CZ" sz="2000" dirty="0">
                <a:latin typeface="Georgia" panose="02040502050405020303" pitchFamily="18" charset="0"/>
              </a:rPr>
              <a:t>New Yorku (2 roky)</a:t>
            </a:r>
            <a:endParaRPr lang="cs-CZ" sz="200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cs-CZ" sz="2000" dirty="0">
                <a:latin typeface="Georgia" panose="02040502050405020303" pitchFamily="18" charset="0"/>
              </a:rPr>
              <a:t>zřizovatel </a:t>
            </a:r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Pražského humanitního gymnázia</a:t>
            </a:r>
          </a:p>
          <a:p>
            <a:r>
              <a:rPr lang="cs-CZ" sz="2000" dirty="0">
                <a:latin typeface="Georgia" panose="02040502050405020303" pitchFamily="18" charset="0"/>
              </a:rPr>
              <a:t>zřizovatel</a:t>
            </a:r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American Academy in Prague</a:t>
            </a:r>
          </a:p>
          <a:p>
            <a:r>
              <a:rPr lang="cs-CZ" sz="2000" dirty="0">
                <a:latin typeface="Georgia" panose="02040502050405020303" pitchFamily="18" charset="0"/>
              </a:rPr>
              <a:t>zřizovatel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 American Academy in Brno</a:t>
            </a:r>
          </a:p>
          <a:p>
            <a:r>
              <a:rPr lang="cs-CZ" sz="2000" dirty="0">
                <a:latin typeface="Georgia" panose="02040502050405020303" pitchFamily="18" charset="0"/>
              </a:rPr>
              <a:t>dostal nabídku být ministrem školství</a:t>
            </a:r>
          </a:p>
          <a:p>
            <a:r>
              <a:rPr lang="cs-CZ" sz="2000" dirty="0">
                <a:latin typeface="Georgia" panose="02040502050405020303" pitchFamily="18" charset="0"/>
              </a:rPr>
              <a:t>koupit školu mě napadlo v obchodě se spodním prádlem</a:t>
            </a:r>
          </a:p>
          <a:p>
            <a:r>
              <a:rPr lang="cs-CZ" altLang="cs-CZ" sz="2000" dirty="0">
                <a:latin typeface="Georgia" panose="02040502050405020303" pitchFamily="18" charset="0"/>
              </a:rPr>
              <a:t>sami rodiče za námi chodí, ať zvedneme školné (30 000         50 000,-Kč)</a:t>
            </a:r>
          </a:p>
          <a:p>
            <a:r>
              <a:rPr lang="cs-CZ" altLang="cs-CZ" sz="2000" dirty="0">
                <a:latin typeface="Georgia" panose="02040502050405020303" pitchFamily="18" charset="0"/>
              </a:rPr>
              <a:t>školství je dobrý byznys</a:t>
            </a:r>
          </a:p>
          <a:p>
            <a:r>
              <a:rPr lang="cs-CZ" altLang="cs-CZ" sz="2000" dirty="0">
                <a:latin typeface="Georgia" panose="02040502050405020303" pitchFamily="18" charset="0"/>
              </a:rPr>
              <a:t>žádný předmět není v českém jazyce</a:t>
            </a:r>
          </a:p>
          <a:p>
            <a:r>
              <a:rPr lang="cs-CZ" alt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školné na American Academy 180 000,-Kč</a:t>
            </a:r>
          </a:p>
          <a:p>
            <a:endParaRPr lang="cs-CZ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FB36CB4-3814-4A2F-8DC6-755F99DE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01DB71A-538F-4A68-ACA8-6C5C5253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62" y="3216815"/>
            <a:ext cx="5124256" cy="2879181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7CE7F7C6-5454-41BD-AF45-20B3F8D62231}"/>
              </a:ext>
            </a:extLst>
          </p:cNvPr>
          <p:cNvCxnSpPr>
            <a:cxnSpLocks/>
          </p:cNvCxnSpPr>
          <p:nvPr/>
        </p:nvCxnSpPr>
        <p:spPr>
          <a:xfrm>
            <a:off x="2924175" y="6191250"/>
            <a:ext cx="4000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19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9250A-A678-4724-8ED0-0D0DB67C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14325"/>
            <a:ext cx="10515600" cy="101441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Domácí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87AC15-C7A5-4724-A6C5-B1C3C490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49" y="1476375"/>
            <a:ext cx="11039475" cy="4914899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Georgia" panose="02040502050405020303" pitchFamily="18" charset="0"/>
              </a:rPr>
              <a:t>2010/2011	 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481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2011/2012	 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553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2012/2013	 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629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2013/2014	 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832</a:t>
            </a:r>
            <a:r>
              <a:rPr lang="cs-CZ" sz="2000" dirty="0">
                <a:latin typeface="Georgia" panose="02040502050405020303" pitchFamily="18" charset="0"/>
              </a:rPr>
              <a:t>	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2014/2015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1038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2015/2016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2067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2016/2017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2339</a:t>
            </a:r>
          </a:p>
          <a:p>
            <a:r>
              <a:rPr lang="cs-CZ" sz="2000" dirty="0">
                <a:latin typeface="Georgia" panose="02040502050405020303" pitchFamily="18" charset="0"/>
              </a:rPr>
              <a:t>2017/2018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2591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47B5559-0396-43D7-8198-A15DD93FE72A}"/>
              </a:ext>
            </a:extLst>
          </p:cNvPr>
          <p:cNvGraphicFramePr/>
          <p:nvPr/>
        </p:nvGraphicFramePr>
        <p:xfrm>
          <a:off x="3401472" y="1567922"/>
          <a:ext cx="5151439" cy="3005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848146BB-B79D-4457-8AD1-3A3932860FC7}"/>
              </a:ext>
            </a:extLst>
          </p:cNvPr>
          <p:cNvSpPr txBox="1"/>
          <p:nvPr/>
        </p:nvSpPr>
        <p:spPr>
          <a:xfrm>
            <a:off x="819149" y="4812238"/>
            <a:ext cx="109918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Homeschooling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ambiciózní rodiče chtějí budoucí šampióny, lze snáze přizpůsobit časový rozvrh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>
                <a:latin typeface="Georgia" panose="02040502050405020303" pitchFamily="18" charset="0"/>
              </a:rPr>
              <a:t>rodiče, pro které není hlavní sláva a úspěch, jejich snem je, aby jejich děti byly šťastné</a:t>
            </a:r>
          </a:p>
          <a:p>
            <a:r>
              <a:rPr lang="cs-CZ" sz="2000" dirty="0">
                <a:latin typeface="Georgia" panose="02040502050405020303" pitchFamily="18" charset="0"/>
              </a:rPr>
              <a:t>       </a:t>
            </a:r>
            <a:r>
              <a:rPr lang="cs-CZ" sz="1600" dirty="0">
                <a:latin typeface="Georgia" panose="02040502050405020303" pitchFamily="18" charset="0"/>
              </a:rPr>
              <a:t>(do této představy povinná docházka do školy a tlak na výkon nezapadají; škola nutí děti do předmětů, </a:t>
            </a:r>
          </a:p>
          <a:p>
            <a:r>
              <a:rPr lang="cs-CZ" sz="1600" dirty="0">
                <a:latin typeface="Georgia" panose="02040502050405020303" pitchFamily="18" charset="0"/>
              </a:rPr>
              <a:t>         k nimž nemají vztah)	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6159405-C950-4D2A-BA69-9BC7F8149A46}"/>
              </a:ext>
            </a:extLst>
          </p:cNvPr>
          <p:cNvSpPr txBox="1"/>
          <p:nvPr/>
        </p:nvSpPr>
        <p:spPr>
          <a:xfrm>
            <a:off x="8086188" y="1599100"/>
            <a:ext cx="323999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Unschooling</a:t>
            </a:r>
          </a:p>
          <a:p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Svobodom</a:t>
            </a:r>
          </a:p>
          <a:p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Summerhill</a:t>
            </a:r>
          </a:p>
          <a:p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Digitální nomádi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pracují tam, kde právě jsou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jsou tam, kde se jim líbí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worldschooling</a:t>
            </a:r>
          </a:p>
        </p:txBody>
      </p:sp>
    </p:spTree>
    <p:extLst>
      <p:ext uri="{BB962C8B-B14F-4D97-AF65-F5344CB8AC3E}">
        <p14:creationId xmlns:p14="http://schemas.microsoft.com/office/powerpoint/2010/main" val="29565116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9250A-A678-4724-8ED0-0D0DB67C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14325"/>
            <a:ext cx="11163300" cy="101441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SCIO školy	</a:t>
            </a: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					      </a:t>
            </a:r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www.Scioskoly.cz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87AC15-C7A5-4724-A6C5-B1C3C490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1347684"/>
            <a:ext cx="10829926" cy="4914899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Základní školy								              </a:t>
            </a:r>
            <a:r>
              <a:rPr lang="cs-CZ" sz="2000" dirty="0">
                <a:latin typeface="Georgia" panose="02040502050405020303" pitchFamily="18" charset="0"/>
              </a:rPr>
              <a:t>Brno, Frýdek-Místek, Jihlava, Olomouc, Praha 4, Praha 6, Praha 9, Praha 11, Praha 13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Střední školy 									             </a:t>
            </a:r>
            <a:r>
              <a:rPr lang="cs-CZ" sz="2000" dirty="0">
                <a:latin typeface="Georgia" panose="02040502050405020303" pitchFamily="18" charset="0"/>
              </a:rPr>
              <a:t>Praha 8</a:t>
            </a:r>
          </a:p>
          <a:p>
            <a:pPr marL="0" indent="0">
              <a:buNone/>
            </a:pPr>
            <a:endParaRPr lang="cs-CZ" sz="2000" dirty="0">
              <a:latin typeface="Georgia" panose="02040502050405020303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83A4C1-9E15-4BFA-A34D-020EE6A48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0" y="3191985"/>
            <a:ext cx="2134135" cy="21341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242AC59-CBD7-49ED-9DA2-9AC0DE980FA9}"/>
              </a:ext>
            </a:extLst>
          </p:cNvPr>
          <p:cNvSpPr txBox="1"/>
          <p:nvPr/>
        </p:nvSpPr>
        <p:spPr>
          <a:xfrm>
            <a:off x="485775" y="5462282"/>
            <a:ext cx="10990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Děti se budou učit ve skupinách (max 15) či samy, s pomocí průvodce-ne učitele-nebo bez něj, prostě</a:t>
            </a:r>
          </a:p>
          <a:p>
            <a:r>
              <a:rPr lang="cs-CZ" dirty="0">
                <a:latin typeface="Georgia" panose="02040502050405020303" pitchFamily="18" charset="0"/>
              </a:rPr>
              <a:t>      jak jim to bude vyhovovat.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Technologie jsou samozřejmostí. Zvonění, písemky a známkování nikoli …</a:t>
            </a:r>
          </a:p>
          <a:p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0" name="Obrázek 9" descr="Obsah obrázku iPod&#10;&#10;Popis se vygeneroval automaticky.">
            <a:extLst>
              <a:ext uri="{FF2B5EF4-FFF2-40B4-BE49-F238E27FC236}">
                <a16:creationId xmlns:a16="http://schemas.microsoft.com/office/drawing/2014/main" id="{96D72650-2154-4744-B84B-393DDEE48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60" y="2258647"/>
            <a:ext cx="3226143" cy="320363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232119-8E0C-486E-A25C-19993B36BF1C}"/>
              </a:ext>
            </a:extLst>
          </p:cNvPr>
          <p:cNvSpPr txBox="1"/>
          <p:nvPr/>
        </p:nvSpPr>
        <p:spPr>
          <a:xfrm>
            <a:off x="485773" y="2703014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0070C0"/>
                </a:solidFill>
                <a:latin typeface="Georgia" panose="02040502050405020303" pitchFamily="18" charset="0"/>
              </a:rPr>
              <a:t>„Změna je pro nás trvalý stav“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507EF2-71A9-4CCD-8159-50EF6E4D5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182" y="2081359"/>
            <a:ext cx="2661744" cy="30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DFE31-79E6-4AE6-AA42-4C2EEC01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52" y="160986"/>
            <a:ext cx="10515600" cy="97235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Co je nového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B98493-660E-4531-8828-E116953D32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5852" y="1133341"/>
            <a:ext cx="11051032" cy="5563673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cs-CZ" sz="1600" dirty="0">
                <a:latin typeface="Georgia" panose="02040502050405020303" pitchFamily="18" charset="0"/>
              </a:rPr>
              <a:t>Experti zahájili práci na přípravě strategie vzdělávací politiky ČR do roku 2030     		                              </a:t>
            </a:r>
            <a:r>
              <a:rPr lang="cs-CZ" sz="1600" b="1" dirty="0">
                <a:solidFill>
                  <a:srgbClr val="FF0000"/>
                </a:solidFill>
                <a:latin typeface="Georgia" panose="02040502050405020303" pitchFamily="18" charset="0"/>
              </a:rPr>
              <a:t>(Strategie 2030+) 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Arnošt Veselý (FSV UK)		 Iva Stuchlíková (PedF JU)          		                                                      Daniel Prokop (FSV UK)		</a:t>
            </a:r>
            <a:r>
              <a:rPr lang="en-GB" sz="1600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Stanislav Štech (PedF UK)</a:t>
            </a: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           		                                                   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Radko Sáblík (Smíchovská SPŠ)	</a:t>
            </a:r>
            <a:r>
              <a:rPr lang="en-GB" sz="1600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Milena Jabůrková (SPD ČR)          		                                                       Milan Pospíšil (VŠCHT Praha)		</a:t>
            </a:r>
            <a:r>
              <a:rPr lang="en-GB" sz="1600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cs typeface="Gautami" panose="020B0502040204020203" pitchFamily="34" charset="0"/>
              </a:rPr>
              <a:t>Jakub Fischer (FIS VŠE Praha)</a:t>
            </a:r>
          </a:p>
          <a:p>
            <a:pPr marL="0" indent="0">
              <a:buNone/>
            </a:pPr>
            <a:r>
              <a:rPr lang="cs-CZ" sz="1500" dirty="0">
                <a:latin typeface="Georgia" panose="02040502050405020303" pitchFamily="18" charset="0"/>
              </a:rPr>
              <a:t>MŠMT důrazně nesouhlasí s hlavními závěry zprávy NKÚ k digitálnímu vzdělávání</a:t>
            </a:r>
            <a:endParaRPr lang="cs-CZ" sz="15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cs-CZ" sz="1500" dirty="0">
                <a:latin typeface="Georgia" panose="02040502050405020303" pitchFamily="18" charset="0"/>
              </a:rPr>
              <a:t>MŠMT sníží počet organizací a od 1. ledna sloučí NÚV s NIDV</a:t>
            </a:r>
          </a:p>
          <a:p>
            <a:pPr marL="0" indent="0">
              <a:buNone/>
            </a:pPr>
            <a:r>
              <a:rPr lang="cs-CZ" sz="1500" dirty="0">
                <a:latin typeface="Georgia" panose="02040502050405020303" pitchFamily="18" charset="0"/>
              </a:rPr>
              <a:t>MŠMT uvažuje o rušení míst v Národní technické knihovně a Národním pedagogickém muzeu a knihovně J. A. K </a:t>
            </a:r>
          </a:p>
          <a:p>
            <a:pPr marL="0" indent="0">
              <a:buNone/>
            </a:pPr>
            <a:r>
              <a:rPr lang="cs-CZ" sz="1500" dirty="0">
                <a:latin typeface="Georgia" panose="02040502050405020303" pitchFamily="18" charset="0"/>
              </a:rPr>
              <a:t>Ministr školství chce zrušit povinnou maturitu z matematiky (23. srpna 2019)</a:t>
            </a:r>
          </a:p>
          <a:p>
            <a:pPr marL="0" indent="0" algn="just">
              <a:buNone/>
            </a:pPr>
            <a:r>
              <a:rPr lang="cs-CZ" sz="1500" dirty="0">
                <a:latin typeface="Georgia" panose="02040502050405020303" pitchFamily="18" charset="0"/>
              </a:rPr>
              <a:t>Úloha č. 11, MZ, Cermat, O. Botlík, B. Kartous, V. Chvátal</a:t>
            </a:r>
          </a:p>
          <a:p>
            <a:pPr marL="0" indent="0" algn="just">
              <a:buNone/>
            </a:pPr>
            <a:r>
              <a:rPr lang="cs-CZ" sz="1500" dirty="0">
                <a:latin typeface="Georgia" panose="02040502050405020303" pitchFamily="18" charset="0"/>
              </a:rPr>
              <a:t>V úterý 3. prosince 2019 v 9:00 hod byly zveřejněny výsledky českých žáků v PISA 2018</a:t>
            </a:r>
            <a:endParaRPr lang="de-LI" sz="15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cs-CZ" sz="1600" i="1" dirty="0">
                <a:solidFill>
                  <a:srgbClr val="FF0000"/>
                </a:solidFill>
                <a:latin typeface="Georgia" panose="02040502050405020303" pitchFamily="18" charset="0"/>
              </a:rPr>
              <a:t>Dlouhodobý záměr vzdělávání a rozvoje vzdělávací soustavy České republiky 2019-2023   </a:t>
            </a:r>
            <a:r>
              <a:rPr lang="cs-CZ" sz="1600" i="1" dirty="0">
                <a:latin typeface="Georgia" panose="02040502050405020303" pitchFamily="18" charset="0"/>
              </a:rPr>
              <a:t>(</a:t>
            </a:r>
            <a:r>
              <a:rPr lang="cs-CZ" sz="1600" dirty="0">
                <a:latin typeface="Georgia" panose="02040502050405020303" pitchFamily="18" charset="0"/>
              </a:rPr>
              <a:t>vláda schválila </a:t>
            </a:r>
            <a:r>
              <a:rPr lang="cs-CZ" sz="1600" i="1" dirty="0">
                <a:latin typeface="Georgia" panose="02040502050405020303" pitchFamily="18" charset="0"/>
              </a:rPr>
              <a:t>8. 7. 2019)</a:t>
            </a:r>
          </a:p>
          <a:p>
            <a:pPr marL="0" indent="0">
              <a:buNone/>
            </a:pPr>
            <a:r>
              <a:rPr lang="cs-CZ" sz="1600" i="1" dirty="0">
                <a:latin typeface="Georgia" panose="02040502050405020303" pitchFamily="18" charset="0"/>
              </a:rPr>
              <a:t>Identifikace prioritních témat ve vzdělávání. Šetření metodou Delphi</a:t>
            </a:r>
            <a:r>
              <a:rPr lang="cs-CZ" sz="1600" dirty="0">
                <a:latin typeface="Georgia" panose="02040502050405020303" pitchFamily="18" charset="0"/>
              </a:rPr>
              <a:t>. SKAV, 15. června 2019. </a:t>
            </a:r>
          </a:p>
          <a:p>
            <a:pPr marL="0" indent="0">
              <a:buNone/>
            </a:pPr>
            <a:r>
              <a:rPr lang="cs-CZ" sz="1600" dirty="0">
                <a:latin typeface="Georgia" panose="02040502050405020303" pitchFamily="18" charset="0"/>
              </a:rPr>
              <a:t>(Stálá Konference Asociací Ve Vzdělávání)</a:t>
            </a:r>
          </a:p>
          <a:p>
            <a:pPr marL="0" indent="0">
              <a:buNone/>
            </a:pPr>
            <a:r>
              <a:rPr lang="cs-CZ" sz="1600" dirty="0">
                <a:latin typeface="Georgia" panose="02040502050405020303" pitchFamily="18" charset="0"/>
              </a:rPr>
              <a:t>Studijní úspěšnost na českých vysokých školách v roce 2018 (MŠMT)</a:t>
            </a:r>
          </a:p>
          <a:p>
            <a:pPr marL="0" indent="0">
              <a:buNone/>
            </a:pPr>
            <a:r>
              <a:rPr lang="cs-CZ" sz="1600" dirty="0">
                <a:latin typeface="Georgia" panose="02040502050405020303" pitchFamily="18" charset="0"/>
              </a:rPr>
              <a:t>ČŠI zveřejnila zprávu TALIS 2018, leden 2020</a:t>
            </a:r>
          </a:p>
          <a:p>
            <a:pPr marL="0" indent="0">
              <a:buNone/>
            </a:pPr>
            <a:endParaRPr lang="cs-CZ" sz="1600" dirty="0">
              <a:latin typeface="Georgia" panose="02040502050405020303" pitchFamily="18" charset="0"/>
            </a:endParaRPr>
          </a:p>
        </p:txBody>
      </p:sp>
      <p:pic>
        <p:nvPicPr>
          <p:cNvPr id="6" name="Obrázek 5" descr="Obsah obrázku muž, oblečení, osoba, fotka&#10;&#10;Popis byl vytvořen automaticky">
            <a:extLst>
              <a:ext uri="{FF2B5EF4-FFF2-40B4-BE49-F238E27FC236}">
                <a16:creationId xmlns:a16="http://schemas.microsoft.com/office/drawing/2014/main" id="{4BB2BEB6-4662-46D0-83A3-D50C09CE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527" y="1275580"/>
            <a:ext cx="2466975" cy="18478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9A1BE4A-1A69-40A4-B22A-9F2F397EDBBD}"/>
              </a:ext>
            </a:extLst>
          </p:cNvPr>
          <p:cNvSpPr txBox="1"/>
          <p:nvPr/>
        </p:nvSpPr>
        <p:spPr>
          <a:xfrm>
            <a:off x="7782676" y="3200703"/>
            <a:ext cx="2752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0070C0"/>
                </a:solidFill>
                <a:latin typeface="Georgia" panose="02040502050405020303" pitchFamily="18" charset="0"/>
              </a:rPr>
              <a:t>Prof. PhDr. Arnošt Veselý, Ph.D.</a:t>
            </a:r>
          </a:p>
        </p:txBody>
      </p:sp>
    </p:spTree>
    <p:extLst>
      <p:ext uri="{BB962C8B-B14F-4D97-AF65-F5344CB8AC3E}">
        <p14:creationId xmlns:p14="http://schemas.microsoft.com/office/powerpoint/2010/main" val="26651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C911D-8315-4392-89C8-DB7BD689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88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Učit se být učitelem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704116-68F0-4F49-B9F0-3BEA9E4F2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6095"/>
            <a:ext cx="2888975" cy="4121604"/>
          </a:xfrm>
        </p:spPr>
      </p:pic>
      <p:pic>
        <p:nvPicPr>
          <p:cNvPr id="7" name="Obrázek 6" descr="Obsah obrázku zeď, muž, osoba, interiér&#10;&#10;Popis byl vytvořen automaticky">
            <a:extLst>
              <a:ext uri="{FF2B5EF4-FFF2-40B4-BE49-F238E27FC236}">
                <a16:creationId xmlns:a16="http://schemas.microsoft.com/office/drawing/2014/main" id="{FB9B0FA6-BC80-45CE-BD9B-8A6CC6F98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31" y="3047147"/>
            <a:ext cx="1783155" cy="237754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3ACA4B-A8EF-4627-B8AA-9278CEED1D03}"/>
              </a:ext>
            </a:extLst>
          </p:cNvPr>
          <p:cNvSpPr txBox="1"/>
          <p:nvPr/>
        </p:nvSpPr>
        <p:spPr>
          <a:xfrm>
            <a:off x="5256231" y="2456095"/>
            <a:ext cx="629691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RVPG, 2007, str. 97</a:t>
            </a:r>
          </a:p>
          <a:p>
            <a:r>
              <a:rPr lang="cs-CZ" dirty="0">
                <a:latin typeface="Georgia" panose="02040502050405020303" pitchFamily="18" charset="0"/>
              </a:rPr>
              <a:t>Cíl gymnaziálního vzdělávání je formulován s odvoláním</a:t>
            </a:r>
          </a:p>
          <a:p>
            <a:r>
              <a:rPr lang="cs-CZ" dirty="0">
                <a:latin typeface="Georgia" panose="02040502050405020303" pitchFamily="18" charset="0"/>
              </a:rPr>
              <a:t>na využitelnost školních poznatků v </a:t>
            </a:r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běžném životě. </a:t>
            </a:r>
          </a:p>
          <a:p>
            <a:r>
              <a:rPr lang="cs-CZ" dirty="0">
                <a:latin typeface="Georgia" panose="02040502050405020303" pitchFamily="18" charset="0"/>
              </a:rPr>
              <a:t>Očekávané výstupy vzdělávání jsou formulovány jako</a:t>
            </a:r>
          </a:p>
          <a:p>
            <a:r>
              <a:rPr lang="cs-CZ" dirty="0">
                <a:latin typeface="Georgia" panose="02040502050405020303" pitchFamily="18" charset="0"/>
              </a:rPr>
              <a:t>„ověřitelné, prakticky zaměřené, mají činnostní povahu</a:t>
            </a:r>
          </a:p>
          <a:p>
            <a:r>
              <a:rPr lang="cs-CZ" dirty="0">
                <a:latin typeface="Georgia" panose="02040502050405020303" pitchFamily="18" charset="0"/>
              </a:rPr>
              <a:t>a jsou využitelné v </a:t>
            </a:r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běžném životě</a:t>
            </a:r>
            <a:r>
              <a:rPr lang="cs-CZ" dirty="0">
                <a:latin typeface="Georgia" panose="02040502050405020303" pitchFamily="18" charset="0"/>
              </a:rPr>
              <a:t>“.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S kategorií „</a:t>
            </a:r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běžného života</a:t>
            </a:r>
            <a:r>
              <a:rPr lang="cs-CZ" dirty="0">
                <a:latin typeface="Georgia" panose="02040502050405020303" pitchFamily="18" charset="0"/>
              </a:rPr>
              <a:t>“ se lze setkat pedagogickém </a:t>
            </a:r>
          </a:p>
          <a:p>
            <a:r>
              <a:rPr lang="cs-CZ" dirty="0">
                <a:latin typeface="Georgia" panose="02040502050405020303" pitchFamily="18" charset="0"/>
              </a:rPr>
              <a:t>diskurzu poměrně často, aniž by si někdo kladl otázku,</a:t>
            </a:r>
          </a:p>
          <a:p>
            <a:r>
              <a:rPr lang="cs-CZ" dirty="0">
                <a:latin typeface="Georgia" panose="02040502050405020303" pitchFamily="18" charset="0"/>
              </a:rPr>
              <a:t>co to vlastně „</a:t>
            </a:r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běžný život</a:t>
            </a:r>
            <a:r>
              <a:rPr lang="cs-CZ" dirty="0">
                <a:latin typeface="Georgia" panose="02040502050405020303" pitchFamily="18" charset="0"/>
              </a:rPr>
              <a:t>“ je. Vzhledem k rostoucímu zájmu</a:t>
            </a:r>
          </a:p>
          <a:p>
            <a:r>
              <a:rPr lang="cs-CZ" dirty="0">
                <a:latin typeface="Georgia" panose="02040502050405020303" pitchFamily="18" charset="0"/>
              </a:rPr>
              <a:t>o témata jako diverzita a multikulturalita ve vzdělávání je to</a:t>
            </a:r>
          </a:p>
          <a:p>
            <a:r>
              <a:rPr lang="cs-CZ" dirty="0">
                <a:latin typeface="Georgia" panose="02040502050405020303" pitchFamily="18" charset="0"/>
              </a:rPr>
              <a:t>přinejmenším zarážející.</a:t>
            </a:r>
          </a:p>
          <a:p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DD1E5E-89A2-44A2-A084-9FD789CA5E7F}"/>
              </a:ext>
            </a:extLst>
          </p:cNvPr>
          <p:cNvSpPr txBox="1"/>
          <p:nvPr/>
        </p:nvSpPr>
        <p:spPr>
          <a:xfrm>
            <a:off x="838200" y="1694773"/>
            <a:ext cx="723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Georgia" pitchFamily="18" charset="0"/>
              </a:rPr>
              <a:t>Martin Strouhal (ed), (2016). </a:t>
            </a:r>
            <a:r>
              <a:rPr lang="cs-CZ" i="1" dirty="0">
                <a:solidFill>
                  <a:srgbClr val="FF0000"/>
                </a:solidFill>
                <a:latin typeface="Georgia" pitchFamily="18" charset="0"/>
              </a:rPr>
              <a:t>Učit se být učitelem</a:t>
            </a:r>
            <a:r>
              <a:rPr lang="cs-CZ" dirty="0">
                <a:solidFill>
                  <a:srgbClr val="FF0000"/>
                </a:solidFill>
                <a:latin typeface="Georgia" pitchFamily="18" charset="0"/>
              </a:rPr>
              <a:t>. Praha: Karolinum.</a:t>
            </a:r>
            <a:endParaRPr lang="cs-CZ" b="1" dirty="0">
              <a:solidFill>
                <a:srgbClr val="FF0000"/>
              </a:solidFill>
              <a:latin typeface="Georgia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45252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7991E-6DB9-4277-A373-F58FEC316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3879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Běžný život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6265079-3CD4-4B55-BF40-9DDF15412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759" y="1329005"/>
            <a:ext cx="2279732" cy="17543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7FA31F-4E49-4BFC-B071-B3CFA52B4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050" y="1299149"/>
            <a:ext cx="1784181" cy="17841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05811BD-3D25-48C9-B3CB-353FAEB0760A}"/>
              </a:ext>
            </a:extLst>
          </p:cNvPr>
          <p:cNvSpPr txBox="1"/>
          <p:nvPr/>
        </p:nvSpPr>
        <p:spPr>
          <a:xfrm>
            <a:off x="838200" y="4681688"/>
            <a:ext cx="108948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b="1" dirty="0">
                <a:latin typeface="Georgia" panose="02040502050405020303" pitchFamily="18" charset="0"/>
              </a:rPr>
              <a:t>Běžný život </a:t>
            </a:r>
            <a:r>
              <a:rPr lang="cs-CZ" dirty="0">
                <a:latin typeface="Georgia" panose="02040502050405020303" pitchFamily="18" charset="0"/>
              </a:rPr>
              <a:t>je pojem, který nemůže fungovat jako zastřešující cíl zdůrazňující význam praktických dovedností na úkor teoretického vzdělání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běžný život každého jedince je v celku i detailu velmi odlišný od běžného života ostatních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je vůbec v silách edukačních institucí stanovit, jak bude vypadat běžný život za pět, deset či dvacet let?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5EB922-557E-4939-899D-0FABFA820FD5}"/>
              </a:ext>
            </a:extLst>
          </p:cNvPr>
          <p:cNvSpPr txBox="1"/>
          <p:nvPr/>
        </p:nvSpPr>
        <p:spPr>
          <a:xfrm>
            <a:off x="5133872" y="1329004"/>
            <a:ext cx="6599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Školní vzdělávání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má se soustředit jen na to, jaké potřeby je nutno uspokojit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má akceptovat výchovné poslání</a:t>
            </a:r>
          </a:p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Není nakonec termín běžného života v pedagogickém</a:t>
            </a:r>
          </a:p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diskurzu protikladem všeho, co člověka přesahuje a co</a:t>
            </a:r>
          </a:p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náleží do sféry transcendence?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EB4C72-5D0A-4384-99CF-7EC6D0EF0D81}"/>
              </a:ext>
            </a:extLst>
          </p:cNvPr>
          <p:cNvSpPr txBox="1"/>
          <p:nvPr/>
        </p:nvSpPr>
        <p:spPr>
          <a:xfrm>
            <a:off x="889759" y="3204360"/>
            <a:ext cx="10617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Praxe a vzdělávání pro praxi</a:t>
            </a:r>
          </a:p>
          <a:p>
            <a:r>
              <a:rPr lang="cs-CZ" dirty="0">
                <a:latin typeface="Georgia" panose="02040502050405020303" pitchFamily="18" charset="0"/>
              </a:rPr>
              <a:t>Propojení teoretických a praktických znalostí zdůrazňovali Řekové v pojmech – </a:t>
            </a:r>
            <a:r>
              <a:rPr lang="cs-CZ" i="1" dirty="0">
                <a:solidFill>
                  <a:srgbClr val="FF0000"/>
                </a:solidFill>
                <a:latin typeface="Georgia" panose="02040502050405020303" pitchFamily="18" charset="0"/>
              </a:rPr>
              <a:t>areté</a:t>
            </a:r>
            <a:r>
              <a:rPr lang="cs-CZ" dirty="0">
                <a:latin typeface="Georgia" panose="02040502050405020303" pitchFamily="18" charset="0"/>
              </a:rPr>
              <a:t> a </a:t>
            </a:r>
            <a:r>
              <a:rPr lang="cs-CZ" i="1" dirty="0">
                <a:solidFill>
                  <a:srgbClr val="FF0000"/>
                </a:solidFill>
                <a:latin typeface="Georgia" panose="02040502050405020303" pitchFamily="18" charset="0"/>
              </a:rPr>
              <a:t>techné. </a:t>
            </a:r>
          </a:p>
          <a:p>
            <a:r>
              <a:rPr lang="cs-CZ" dirty="0">
                <a:latin typeface="Georgia" panose="02040502050405020303" pitchFamily="18" charset="0"/>
              </a:rPr>
              <a:t>Jejich vzájemný vztah byl založen na přesvědčení, že </a:t>
            </a:r>
            <a:r>
              <a:rPr lang="cs-CZ" b="1" dirty="0">
                <a:solidFill>
                  <a:srgbClr val="FF0000"/>
                </a:solidFill>
                <a:latin typeface="Georgia" panose="02040502050405020303" pitchFamily="18" charset="0"/>
              </a:rPr>
              <a:t>má-li někdo skutečné vědění, znalost, duševní předpoklad, nutně jej také umí použít.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3616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1196" y="107115"/>
            <a:ext cx="7886700" cy="774734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0070C0"/>
                </a:solidFill>
                <a:latin typeface="Georgia" pitchFamily="18" charset="0"/>
              </a:rPr>
              <a:t>Vzdělání a dnešek</a:t>
            </a:r>
            <a:endParaRPr lang="cs-CZ" sz="3600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3" name="Obrázek 2" descr="vzdělání adneš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0883" y="1687091"/>
            <a:ext cx="1815578" cy="2912442"/>
          </a:xfrm>
          <a:prstGeom prst="rect">
            <a:avLst/>
          </a:prstGeom>
        </p:spPr>
      </p:pic>
      <p:pic>
        <p:nvPicPr>
          <p:cNvPr id="5" name="Obrázek 4" descr="Strouhal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4221" y="2884560"/>
            <a:ext cx="1286229" cy="171497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368210" y="1702649"/>
            <a:ext cx="6389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Georgia" pitchFamily="18" charset="0"/>
              </a:rPr>
              <a:t>V posledních letech se školní vzdělávání stalo předmětem kritiky tzv. expertů (často s jiným než pedagogickým vzděláním), médií i rostoucí části veřejnosti. Zjednodušeně se dá tato kritika vyjádřit v podobě dokola se opakujících tvrzení: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68210" y="2999997"/>
            <a:ext cx="7045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70C0"/>
                </a:solidFill>
                <a:latin typeface="Georgia" pitchFamily="18" charset="0"/>
              </a:rPr>
              <a:t>škola prý beznadějně zaostává za životem a nepřipravuje na něj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70C0"/>
                </a:solidFill>
                <a:latin typeface="Georgia" pitchFamily="18" charset="0"/>
              </a:rPr>
              <a:t>autoritářští učitelé trvají na biflování faktů</a:t>
            </a:r>
          </a:p>
          <a:p>
            <a:pPr marL="285750" indent="-285750" algn="just" defTabSz="27000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70C0"/>
                </a:solidFill>
                <a:latin typeface="Georgia" pitchFamily="18" charset="0"/>
              </a:rPr>
              <a:t>žáci ztrácejí motivaci k učení, neučí se tvořivosti, řešení problémů</a:t>
            </a:r>
          </a:p>
          <a:p>
            <a:pPr marL="285750" indent="-285750" algn="just" defTabSz="27000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70C0"/>
                </a:solidFill>
                <a:latin typeface="Georgia" pitchFamily="18" charset="0"/>
              </a:rPr>
              <a:t>žáci nemají ani potřebné komunikační dovednosti</a:t>
            </a:r>
          </a:p>
          <a:p>
            <a:pPr marL="285750" indent="-285750" algn="just" defTabSz="27000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70C0"/>
                </a:solidFill>
                <a:latin typeface="Georgia" pitchFamily="18" charset="0"/>
              </a:rPr>
              <a:t>absolventi škol mají nedostatečnou kvalifikaci pro život (trh práce)</a:t>
            </a:r>
          </a:p>
          <a:p>
            <a:pPr marL="285750" indent="-285750" algn="just" defTabSz="27000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70C0"/>
                </a:solidFill>
                <a:latin typeface="Georgia" pitchFamily="18" charset="0"/>
              </a:rPr>
              <a:t>kritizovány jsou vzdělávací obsahy a metody vzdělávání</a:t>
            </a:r>
          </a:p>
          <a:p>
            <a:pPr marL="285750" indent="-285750" algn="just" defTabSz="27000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FF0000"/>
                </a:solidFill>
                <a:latin typeface="Georgia" pitchFamily="18" charset="0"/>
              </a:rPr>
              <a:t>povinné vzdělávání, povinná školní docházka </a:t>
            </a:r>
            <a:r>
              <a:rPr lang="cs-CZ" sz="1200" dirty="0">
                <a:latin typeface="Georgia" pitchFamily="18" charset="0"/>
              </a:rPr>
              <a:t>(poprvé  v polovině 90. let)</a:t>
            </a:r>
            <a:endParaRPr lang="cs-CZ" sz="1400" b="1" dirty="0">
              <a:solidFill>
                <a:srgbClr val="FF0000"/>
              </a:solidFill>
              <a:latin typeface="Georgia" pitchFamily="18" charset="0"/>
            </a:endParaRPr>
          </a:p>
          <a:p>
            <a:pPr algn="just"/>
            <a:endParaRPr lang="cs-CZ" sz="12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1" name="Obrázek 10" descr="štech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4221" y="1702649"/>
            <a:ext cx="1286229" cy="96342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F96EE92-1940-487C-A84A-32D4276398FE}"/>
              </a:ext>
            </a:extLst>
          </p:cNvPr>
          <p:cNvSpPr txBox="1"/>
          <p:nvPr/>
        </p:nvSpPr>
        <p:spPr>
          <a:xfrm>
            <a:off x="1010883" y="1113187"/>
            <a:ext cx="785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Georgia" pitchFamily="18" charset="0"/>
              </a:rPr>
              <a:t>Strouhal, M., Štech, S. (eds.), (2017). </a:t>
            </a:r>
            <a:r>
              <a:rPr lang="cs-CZ" i="1" dirty="0">
                <a:solidFill>
                  <a:srgbClr val="FF0000"/>
                </a:solidFill>
                <a:latin typeface="Georgia" pitchFamily="18" charset="0"/>
              </a:rPr>
              <a:t>Vzdělání a dnešek. </a:t>
            </a:r>
            <a:r>
              <a:rPr lang="cs-CZ" dirty="0">
                <a:solidFill>
                  <a:srgbClr val="FF0000"/>
                </a:solidFill>
                <a:latin typeface="Georgia" pitchFamily="18" charset="0"/>
              </a:rPr>
              <a:t>Praha: Karolinum.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B29BB8E-8C8D-4183-9AC9-737E6437D2DA}"/>
              </a:ext>
            </a:extLst>
          </p:cNvPr>
          <p:cNvSpPr txBox="1"/>
          <p:nvPr/>
        </p:nvSpPr>
        <p:spPr>
          <a:xfrm>
            <a:off x="901196" y="4717840"/>
            <a:ext cx="10334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emancipační funkce vzdělání je připomínána spíše okrajově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narůstá tlak na radikální přeměnu školy ve výcviková střediska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nová je banalizace formálního vzdělání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Georgia" panose="02040502050405020303" pitchFamily="18" charset="0"/>
            </a:endParaRPr>
          </a:p>
          <a:p>
            <a:pPr indent="-135000" algn="just" defTabSz="270000"/>
            <a:r>
              <a:rPr lang="cs-CZ" i="1" dirty="0">
                <a:latin typeface="Georgia" pitchFamily="18" charset="0"/>
              </a:rPr>
              <a:t>Kdo je ochoten povstat a říci nahlas, že je učitelem školy, které beznadějně zaostává za životem </a:t>
            </a:r>
          </a:p>
          <a:p>
            <a:pPr indent="-135000" algn="just" defTabSz="270000"/>
            <a:r>
              <a:rPr lang="cs-CZ" i="1" dirty="0">
                <a:latin typeface="Georgia" pitchFamily="18" charset="0"/>
              </a:rPr>
              <a:t>a nepřipravuje na něj.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8B71A-7A06-4D67-924C-55D15330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Kontinuita a autonomie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5738AF-3649-4445-984D-D15AA5011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1012905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600" dirty="0">
                <a:latin typeface="Georgia" panose="02040502050405020303" pitchFamily="18" charset="0"/>
              </a:rPr>
              <a:t>Tyto dvě charakteristiky školního vzdělávání jsou dnes skrytým jádrem sporů o jeho účel 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600" dirty="0">
                <a:latin typeface="Georgia" panose="02040502050405020303" pitchFamily="18" charset="0"/>
              </a:rPr>
              <a:t> kvalitu a v posledku i sporů o smysl instituce školy.</a:t>
            </a:r>
          </a:p>
          <a:p>
            <a:pPr marL="0" indent="0">
              <a:buNone/>
            </a:pPr>
            <a:endParaRPr lang="cs-CZ" sz="2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cs-CZ" sz="2600" dirty="0">
                <a:latin typeface="Georgia" panose="02040502050405020303" pitchFamily="18" charset="0"/>
              </a:rPr>
              <a:t>Západní společnosti vytvořily školu proto, aby plnila dva základní účely:</a:t>
            </a:r>
          </a:p>
          <a:p>
            <a:pPr marL="0" indent="0">
              <a:buNone/>
            </a:pPr>
            <a:endParaRPr lang="cs-CZ" sz="2600" dirty="0">
              <a:latin typeface="Georgia" panose="02040502050405020303" pitchFamily="18" charset="0"/>
            </a:endParaRPr>
          </a:p>
          <a:p>
            <a:r>
              <a:rPr lang="cs-CZ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kultivovala jedince</a:t>
            </a:r>
          </a:p>
          <a:p>
            <a:r>
              <a:rPr lang="cs-CZ" sz="3200" b="1" dirty="0">
                <a:solidFill>
                  <a:srgbClr val="0070C0"/>
                </a:solidFill>
                <a:latin typeface="Georgia" panose="02040502050405020303" pitchFamily="18" charset="0"/>
              </a:rPr>
              <a:t>předávala tradici </a:t>
            </a:r>
            <a:r>
              <a:rPr lang="cs-CZ" sz="2600" dirty="0">
                <a:latin typeface="Georgia" panose="02040502050405020303" pitchFamily="18" charset="0"/>
              </a:rPr>
              <a:t>(tj. sdílenou kulturu dané společnosti)</a:t>
            </a:r>
            <a:endParaRPr lang="en-GB" sz="2600" dirty="0">
              <a:latin typeface="Georgia" panose="02040502050405020303" pitchFamily="18" charset="0"/>
            </a:endParaRPr>
          </a:p>
          <a:p>
            <a:endParaRPr lang="cs-CZ" sz="2000" dirty="0">
              <a:latin typeface="Georgia" panose="020405020504050203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3000" b="1" dirty="0">
                <a:solidFill>
                  <a:srgbClr val="0070C0"/>
                </a:solidFill>
                <a:latin typeface="Georgia" panose="02040502050405020303" pitchFamily="18" charset="0"/>
              </a:rPr>
              <a:t>Kontinuita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dirty="0">
                <a:latin typeface="Georgia" panose="02040502050405020303" pitchFamily="18" charset="0"/>
              </a:rPr>
              <a:t>znamená důraz na tradici, na osvědčené a sdílené poznatky, postoje a hodnoty. Jejich osvojení předpokládá práci na sobě. Znamená vytváření základních vnitřních podmínek pro sebepozná ní a pro osvojení nástrojů dalšího poznávání – tentokrát vnějšího světa. Vyžaduje uvědomit si svou pozici, kořeny, místo, roli v konkrétním historickém, kulturním a sociálním prostředí.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									</a:t>
            </a:r>
            <a:r>
              <a:rPr lang="cs-CZ" sz="2000" dirty="0">
                <a:latin typeface="Georgia" panose="02040502050405020303" pitchFamily="18" charset="0"/>
              </a:rPr>
              <a:t>. 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3798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F918C0-65CD-4870-B4CA-E44D4BEB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73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Vzdělávání ve stínu expertů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E60CE4B-4B1F-42FB-B0D5-0BC1CFF709FD}"/>
              </a:ext>
            </a:extLst>
          </p:cNvPr>
          <p:cNvSpPr txBox="1"/>
          <p:nvPr/>
        </p:nvSpPr>
        <p:spPr>
          <a:xfrm>
            <a:off x="838200" y="1377709"/>
            <a:ext cx="1077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Georgia" panose="02040502050405020303" pitchFamily="18" charset="0"/>
              </a:rPr>
              <a:t>Experty ve vzdělávání zrodila neoliberální revoluce, která změnila vztahy mezi vzdělávací politikou a pedagogickým výzkumem.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8299D5-ED3D-4320-BF00-2F7506B5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64253"/>
            <a:ext cx="2210084" cy="24205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DEDE18-9E8A-4C3F-B161-F2E8E83718DB}"/>
              </a:ext>
            </a:extLst>
          </p:cNvPr>
          <p:cNvSpPr txBox="1"/>
          <p:nvPr/>
        </p:nvSpPr>
        <p:spPr>
          <a:xfrm>
            <a:off x="3233428" y="2458879"/>
            <a:ext cx="83806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Georgia" panose="02040502050405020303" pitchFamily="18" charset="0"/>
              </a:rPr>
              <a:t>Jean-Yves Rochex </a:t>
            </a:r>
            <a:r>
              <a:rPr lang="cs-CZ" sz="1400" dirty="0">
                <a:latin typeface="Georgia" panose="02040502050405020303" pitchFamily="18" charset="0"/>
              </a:rPr>
              <a:t>(2006, </a:t>
            </a:r>
            <a:r>
              <a:rPr lang="cs-CZ" sz="1400" i="1" dirty="0">
                <a:latin typeface="Georgia" panose="02040502050405020303" pitchFamily="18" charset="0"/>
              </a:rPr>
              <a:t>Review of Research in Education</a:t>
            </a:r>
            <a:r>
              <a:rPr lang="cs-CZ" sz="1400" dirty="0">
                <a:latin typeface="Georgia" panose="02040502050405020303" pitchFamily="18" charset="0"/>
              </a:rPr>
              <a:t>, 30)</a:t>
            </a:r>
          </a:p>
          <a:p>
            <a:endParaRPr lang="cs-CZ" sz="1400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Politika se posunula od politických koncepcí k managementu a od  skutečné              </a:t>
            </a:r>
            <a:endParaRPr lang="cs-CZ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vlády k způsobům ovládání. Technické otázky efektivnosti školní edukace dostaly přednost před politickou debatou o vzdělávacích hodnotách a cílech.</a:t>
            </a:r>
          </a:p>
          <a:p>
            <a:r>
              <a:rPr lang="cs-CZ" dirty="0">
                <a:latin typeface="Georgia" panose="02040502050405020303" pitchFamily="18" charset="0"/>
              </a:rPr>
              <a:t> </a:t>
            </a:r>
            <a:r>
              <a:rPr lang="cs-CZ" dirty="0">
                <a:solidFill>
                  <a:schemeClr val="accent1"/>
                </a:solidFill>
                <a:latin typeface="Georgia" panose="02040502050405020303" pitchFamily="18" charset="0"/>
              </a:rPr>
              <a:t>(politics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>
                <a:solidFill>
                  <a:schemeClr val="accent1"/>
                </a:solidFill>
                <a:latin typeface="Georgia" panose="02040502050405020303" pitchFamily="18" charset="0"/>
              </a:rPr>
              <a:t> policy, goverment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>
                <a:solidFill>
                  <a:schemeClr val="accent1"/>
                </a:solidFill>
                <a:latin typeface="Georgia" panose="02040502050405020303" pitchFamily="18" charset="0"/>
              </a:rPr>
              <a:t> governance)</a:t>
            </a:r>
            <a:endParaRPr lang="cs-CZ" sz="2000" dirty="0">
              <a:latin typeface="Georgia" panose="02040502050405020303" pitchFamily="18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E606C3A-F6F1-47E4-A3B5-2CC180D5FAAE}"/>
              </a:ext>
            </a:extLst>
          </p:cNvPr>
          <p:cNvSpPr/>
          <p:nvPr/>
        </p:nvSpPr>
        <p:spPr>
          <a:xfrm>
            <a:off x="838200" y="4972242"/>
            <a:ext cx="10775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Veškerý společenský, kulturní i politický život je řízen především ekonomickou soutěží, imperativem konkurenceschopnosti a ideou „vykazatelnosti“, která se jeví jako zcela přirozená a nepřipouštějící diskusi. V takové situaci </a:t>
            </a:r>
            <a:r>
              <a:rPr lang="cs-CZ" dirty="0">
                <a:solidFill>
                  <a:srgbClr val="FF0000"/>
                </a:solidFill>
                <a:latin typeface="Georgia" panose="02040502050405020303" pitchFamily="18" charset="0"/>
              </a:rPr>
              <a:t>už nejsou žádáni badatelé, kteří důkladně (a tedy pomalu)  promýšlejí kritická místa v proměnách vzdělávání. </a:t>
            </a:r>
            <a:r>
              <a:rPr lang="cs-CZ" dirty="0">
                <a:latin typeface="Georgia" panose="02040502050405020303" pitchFamily="18" charset="0"/>
              </a:rPr>
              <a:t>Výzkumníci se smířili s tím, že budou dělat hlavně „užitečný“ výzkum.</a:t>
            </a:r>
          </a:p>
        </p:txBody>
      </p:sp>
    </p:spTree>
    <p:extLst>
      <p:ext uri="{BB962C8B-B14F-4D97-AF65-F5344CB8AC3E}">
        <p14:creationId xmlns:p14="http://schemas.microsoft.com/office/powerpoint/2010/main" val="1967476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0B58D-8FAF-4F03-A92F-B0C0B3BC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12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Vzdělávání ve stínu expertů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3FD9E6-97C3-4B79-9163-6B6BA5ED99F2}"/>
              </a:ext>
            </a:extLst>
          </p:cNvPr>
          <p:cNvSpPr txBox="1"/>
          <p:nvPr/>
        </p:nvSpPr>
        <p:spPr>
          <a:xfrm>
            <a:off x="732612" y="1197393"/>
            <a:ext cx="103044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Technické nástroje měření a porovnávání se stávají stále náročnějšími na porozumění. A tím i stále</a:t>
            </a:r>
          </a:p>
          <a:p>
            <a:r>
              <a:rPr lang="cs-CZ" dirty="0">
                <a:latin typeface="Georgia" panose="02040502050405020303" pitchFamily="18" charset="0"/>
              </a:rPr>
              <a:t> méně přístupné laikům, politikům i učitelům. To umožňuje expertům ovládnout politický prostor a</a:t>
            </a:r>
          </a:p>
          <a:p>
            <a:r>
              <a:rPr lang="cs-CZ" dirty="0">
                <a:latin typeface="Georgia" panose="02040502050405020303" pitchFamily="18" charset="0"/>
              </a:rPr>
              <a:t>nahradit potřebnou politickou debatu expertním hlediskem a diskursem. Politici jsou stále více </a:t>
            </a:r>
          </a:p>
          <a:p>
            <a:r>
              <a:rPr lang="cs-CZ" dirty="0">
                <a:latin typeface="Georgia" panose="02040502050405020303" pitchFamily="18" charset="0"/>
              </a:rPr>
              <a:t>ovládáni experty, kteří legitimizují určování problémů ve vzdělávání i způsoby jejich řešení.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  <a:p>
            <a:pPr algn="ctr"/>
            <a:r>
              <a:rPr lang="cs-CZ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Politici využívají experty k legitimizace své politiky</a:t>
            </a:r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1CC4020-8436-4412-A107-0D32FF7D853B}"/>
              </a:ext>
            </a:extLst>
          </p:cNvPr>
          <p:cNvSpPr txBox="1"/>
          <p:nvPr/>
        </p:nvSpPr>
        <p:spPr>
          <a:xfrm>
            <a:off x="732612" y="3969327"/>
            <a:ext cx="10743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Prvním rysem experta je, že se musí často a v pravidelných intervalech objevovat v médiích u jakéhokoli</a:t>
            </a:r>
          </a:p>
          <a:p>
            <a:r>
              <a:rPr lang="cs-CZ" dirty="0">
                <a:latin typeface="Georgia" panose="02040502050405020303" pitchFamily="18" charset="0"/>
              </a:rPr>
              <a:t> tématu z daného „sociálního pole“.  Výsledkem je proces, který lze označit jako </a:t>
            </a:r>
          </a:p>
          <a:p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začarovaný kruh celebritizace: </a:t>
            </a:r>
          </a:p>
          <a:p>
            <a:r>
              <a:rPr lang="cs-CZ" dirty="0">
                <a:latin typeface="Georgia" panose="02040502050405020303" pitchFamily="18" charset="0"/>
              </a:rPr>
              <a:t>uznávaným odborníkem se stává proto, že je často v médiích, a v médiích je tak často proto, že je právě </a:t>
            </a:r>
          </a:p>
          <a:p>
            <a:r>
              <a:rPr lang="cs-CZ" dirty="0">
                <a:latin typeface="Georgia" panose="02040502050405020303" pitchFamily="18" charset="0"/>
              </a:rPr>
              <a:t>proto uznávaným odborníkem.</a:t>
            </a:r>
          </a:p>
        </p:txBody>
      </p:sp>
    </p:spTree>
    <p:extLst>
      <p:ext uri="{BB962C8B-B14F-4D97-AF65-F5344CB8AC3E}">
        <p14:creationId xmlns:p14="http://schemas.microsoft.com/office/powerpoint/2010/main" val="5516808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F4EA2-0209-4D5F-9071-F98327BD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7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Vzdělávání ve stínu expertů</a:t>
            </a:r>
            <a:endParaRPr lang="cs-CZ" sz="3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2A5211A-6D7A-4D0A-A597-CB4F186A1A81}"/>
              </a:ext>
            </a:extLst>
          </p:cNvPr>
          <p:cNvSpPr txBox="1"/>
          <p:nvPr/>
        </p:nvSpPr>
        <p:spPr>
          <a:xfrm>
            <a:off x="838200" y="1452890"/>
            <a:ext cx="1092021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Georgia" panose="02040502050405020303" pitchFamily="18" charset="0"/>
              </a:rPr>
              <a:t>Kategorie expertů</a:t>
            </a:r>
          </a:p>
          <a:p>
            <a:endParaRPr lang="cs-CZ" sz="2400" dirty="0">
              <a:latin typeface="Georgia" panose="02040502050405020303" pitchFamily="18" charset="0"/>
            </a:endParaRPr>
          </a:p>
          <a:p>
            <a:r>
              <a:rPr lang="cs-CZ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Intelektuál bez hranic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Georgia" panose="02040502050405020303" pitchFamily="18" charset="0"/>
              </a:rPr>
              <a:t>zneužití zásluh (Pascal), zneužití autority, kterou výzkumník získal v jednom místě sociálního pole, k zvýšení</a:t>
            </a:r>
            <a:r>
              <a:rPr lang="cs-CZ" sz="1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cs-CZ" sz="1400" dirty="0">
                <a:latin typeface="Georgia" panose="02040502050405020303" pitchFamily="18" charset="0"/>
              </a:rPr>
              <a:t>váhy jeho výroků na jiném místě tohoto pole </a:t>
            </a:r>
            <a:r>
              <a:rPr lang="cs-CZ" sz="1400" dirty="0">
                <a:solidFill>
                  <a:schemeClr val="accent1"/>
                </a:solidFill>
                <a:latin typeface="Georgia" panose="02040502050405020303" pitchFamily="18" charset="0"/>
              </a:rPr>
              <a:t>(Pierre-</a:t>
            </a:r>
            <a:r>
              <a:rPr lang="cs-CZ" sz="1400" dirty="0" err="1">
                <a:solidFill>
                  <a:schemeClr val="accent1"/>
                </a:solidFill>
                <a:latin typeface="Georgia" panose="02040502050405020303" pitchFamily="18" charset="0"/>
              </a:rPr>
              <a:t>Gilles</a:t>
            </a:r>
            <a:r>
              <a:rPr lang="cs-CZ" sz="1400" dirty="0">
                <a:solidFill>
                  <a:schemeClr val="accent1"/>
                </a:solidFill>
                <a:latin typeface="Georgia" panose="02040502050405020303" pitchFamily="18" charset="0"/>
              </a:rPr>
              <a:t> de Gennes, 1991 Nobelova cena za fyziku)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Georgia" panose="02040502050405020303" pitchFamily="18" charset="0"/>
              </a:rPr>
              <a:t>dochází ke stírání rozdílů mezi míněním a věděním, </a:t>
            </a:r>
            <a:r>
              <a:rPr lang="cs-CZ" sz="1400" dirty="0">
                <a:solidFill>
                  <a:schemeClr val="accent1"/>
                </a:solidFill>
                <a:latin typeface="Georgia" panose="02040502050405020303" pitchFamily="18" charset="0"/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Georgia" panose="02040502050405020303" pitchFamily="18" charset="0"/>
              </a:rPr>
              <a:t>opěvování škol, které zavedly tablety, interaktivní chytré „třídy budoucnosti“, (juvenilně hravé a pragmatické, žádané verze vzdělání.</a:t>
            </a:r>
          </a:p>
          <a:p>
            <a:r>
              <a:rPr lang="cs-CZ" sz="1400" dirty="0">
                <a:latin typeface="Georgia" panose="02040502050405020303" pitchFamily="18" charset="0"/>
              </a:rPr>
              <a:t>       Kdo by byl proti budoucnosti, kreativitě nebo atraktivitě? Jedině nesnesitelný zpátečník. Faktická nekritizovatelnost.)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i="1" dirty="0">
                <a:latin typeface="Georgia" panose="02040502050405020303" pitchFamily="18" charset="0"/>
              </a:rPr>
              <a:t>Comenia script, </a:t>
            </a:r>
            <a:r>
              <a:rPr lang="cs-CZ" sz="1400" dirty="0">
                <a:latin typeface="Georgia" panose="02040502050405020303" pitchFamily="18" charset="0"/>
              </a:rPr>
              <a:t>alternativní metoda výuky psaní, argumentace proto vázanému písmu, subjektivní mínění rodičů a učitelů</a:t>
            </a:r>
            <a:r>
              <a:rPr lang="cs-CZ" dirty="0">
                <a:latin typeface="Georgia" panose="02040502050405020303" pitchFamily="18" charset="0"/>
              </a:rPr>
              <a:t>	</a:t>
            </a:r>
          </a:p>
          <a:p>
            <a:endParaRPr lang="cs-CZ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cs-CZ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Informovaný laik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latin typeface="Georgia" panose="02040502050405020303" pitchFamily="18" charset="0"/>
              </a:rPr>
              <a:t>zpravidla zaměstnanci různých nevládních organizací zaměřených na vzdělávání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latin typeface="Georgia" panose="02040502050405020303" pitchFamily="18" charset="0"/>
              </a:rPr>
              <a:t>často nemají vzdělání v pedagogických vědách ani přímou nebo výzkumně zprostředkovanou zkušenost se školou a vzděláním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latin typeface="Georgia" panose="02040502050405020303" pitchFamily="18" charset="0"/>
              </a:rPr>
              <a:t>to by samo o sobě nemuselo vadit, pokud by svou misi nekoncipovali z pozice nadřazenosti vůči vzdělávací praxi, učitelům i vůči pedagogickému výzkumu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latin typeface="Georgia" panose="02040502050405020303" pitchFamily="18" charset="0"/>
              </a:rPr>
              <a:t>znakem tohoto experta je neschopnost rozlišovat mezi skutečným, argumentovaným a hlubokým věděním a atraktivním detailem</a:t>
            </a:r>
          </a:p>
          <a:p>
            <a:endParaRPr lang="cs-CZ" sz="1400" dirty="0">
              <a:latin typeface="Georgia" panose="02040502050405020303" pitchFamily="18" charset="0"/>
            </a:endParaRPr>
          </a:p>
          <a:p>
            <a:r>
              <a:rPr lang="cs-CZ" sz="1400" dirty="0">
                <a:latin typeface="Georgia" panose="02040502050405020303" pitchFamily="18" charset="0"/>
              </a:rPr>
              <a:t>Působení informovaných laiků jako expertů výstižně popsal P. Najvar (2014). </a:t>
            </a:r>
            <a:r>
              <a:rPr lang="cs-CZ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048263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F4EA2-0209-4D5F-9071-F98327BD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471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Georgia" panose="02040502050405020303" pitchFamily="18" charset="0"/>
              </a:rPr>
              <a:t>Vzdělávání ve stínu expertů</a:t>
            </a:r>
            <a:endParaRPr lang="cs-CZ" sz="36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CDEAEC-AA4A-4E00-B98C-91EB708EC034}"/>
              </a:ext>
            </a:extLst>
          </p:cNvPr>
          <p:cNvSpPr txBox="1"/>
          <p:nvPr/>
        </p:nvSpPr>
        <p:spPr>
          <a:xfrm>
            <a:off x="838200" y="1307918"/>
            <a:ext cx="966001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Georgia" panose="02040502050405020303" pitchFamily="18" charset="0"/>
              </a:rPr>
              <a:t>Spolupracovníci expertů</a:t>
            </a:r>
          </a:p>
          <a:p>
            <a:r>
              <a:rPr lang="cs-CZ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Aktivističtí rodiče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vytváří tlak na pro změnu vzdělávání podle liberálního modelu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menšina, která je slyšet do té míry, že její názory jako by byly názory většiny rodičů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rodič může zvolit školu podle svého uvážení a třeba ji několikrát změnit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domácí vzdělávání na 2. stupni ZŠ od roku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společnost </a:t>
            </a:r>
            <a:r>
              <a:rPr lang="cs-CZ" b="1" dirty="0">
                <a:solidFill>
                  <a:schemeClr val="accent1"/>
                </a:solidFill>
                <a:latin typeface="Georgia" panose="02040502050405020303" pitchFamily="18" charset="0"/>
              </a:rPr>
              <a:t>Svoboda učení </a:t>
            </a:r>
            <a:r>
              <a:rPr lang="cs-CZ" sz="1400" dirty="0">
                <a:solidFill>
                  <a:schemeClr val="accent1"/>
                </a:solidFill>
                <a:latin typeface="Georgia" panose="02040502050405020303" pitchFamily="18" charset="0"/>
              </a:rPr>
              <a:t>(http://www.svobodauceni.cz), </a:t>
            </a:r>
            <a:r>
              <a:rPr lang="cs-CZ" sz="1400" dirty="0">
                <a:latin typeface="Georgia" panose="02040502050405020303" pitchFamily="18" charset="0"/>
              </a:rPr>
              <a:t>radikální tah na prosazení tzv. </a:t>
            </a:r>
            <a:r>
              <a:rPr lang="cs-CZ" sz="1400" b="1" dirty="0">
                <a:solidFill>
                  <a:schemeClr val="accent1"/>
                </a:solidFill>
                <a:latin typeface="Georgia" panose="02040502050405020303" pitchFamily="18" charset="0"/>
              </a:rPr>
              <a:t>unschoolingu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A94C1DE-6A27-4D95-B545-06701E3BDE7F}"/>
              </a:ext>
            </a:extLst>
          </p:cNvPr>
          <p:cNvSpPr txBox="1"/>
          <p:nvPr/>
        </p:nvSpPr>
        <p:spPr>
          <a:xfrm>
            <a:off x="838200" y="4008504"/>
            <a:ext cx="102290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Georgia" panose="02040502050405020303" pitchFamily="18" charset="0"/>
              </a:rPr>
              <a:t>UNSCHOOLING</a:t>
            </a:r>
            <a:r>
              <a:rPr lang="cs-CZ" dirty="0">
                <a:latin typeface="Georgia" panose="02040502050405020303" pitchFamily="18" charset="0"/>
              </a:rPr>
              <a:t>, odškolnění</a:t>
            </a:r>
          </a:p>
          <a:p>
            <a:r>
              <a:rPr lang="cs-CZ" sz="1400" dirty="0">
                <a:latin typeface="Georgia" panose="02040502050405020303" pitchFamily="18" charset="0"/>
              </a:rPr>
              <a:t>Podle této společnosti jde přirozené učení, nezávislé, dětmi řízené učení.  Vychází z téze o škodlivosti školy pro jedince a</a:t>
            </a:r>
          </a:p>
          <a:p>
            <a:r>
              <a:rPr lang="cs-CZ" sz="1400" dirty="0">
                <a:latin typeface="Georgia" panose="02040502050405020303" pitchFamily="18" charset="0"/>
              </a:rPr>
              <a:t>neoliberálních „důkazů“ o neefektivnosti školního vzdělávání. (Freud, Spaltung)</a:t>
            </a:r>
          </a:p>
          <a:p>
            <a:endParaRPr lang="cs-CZ" sz="1400" dirty="0">
              <a:latin typeface="Georgia" panose="02040502050405020303" pitchFamily="18" charset="0"/>
            </a:endParaRPr>
          </a:p>
          <a:p>
            <a:r>
              <a:rPr lang="cs-CZ" sz="1400" dirty="0">
                <a:latin typeface="Georgia" panose="02040502050405020303" pitchFamily="18" charset="0"/>
              </a:rPr>
              <a:t>Bagatelizování trendů předčasně a excesivně přizpůsobovat obsah vzdělání „reálnému životu“ a potřebám trhu, preferovat</a:t>
            </a:r>
          </a:p>
          <a:p>
            <a:r>
              <a:rPr lang="cs-CZ" sz="1400" dirty="0">
                <a:latin typeface="Georgia" panose="02040502050405020303" pitchFamily="18" charset="0"/>
              </a:rPr>
              <a:t>metody vzdělávání mající charakter zábavného edutainmentu a ignorovat význam konzervativní mise školy ve prospěch inovací</a:t>
            </a:r>
          </a:p>
          <a:p>
            <a:r>
              <a:rPr lang="cs-CZ" sz="1400" dirty="0">
                <a:latin typeface="Georgia" panose="02040502050405020303" pitchFamily="18" charset="0"/>
              </a:rPr>
              <a:t>má nežádoucí důsledky. Jde o rozklad vzdělávání jako garanta společenského pouta.</a:t>
            </a:r>
          </a:p>
        </p:txBody>
      </p:sp>
    </p:spTree>
    <p:extLst>
      <p:ext uri="{BB962C8B-B14F-4D97-AF65-F5344CB8AC3E}">
        <p14:creationId xmlns:p14="http://schemas.microsoft.com/office/powerpoint/2010/main" val="222188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8D36B-6806-414E-8279-2B6F9613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Školy ve školním roce 2017-2018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CF371A-1A84-44DB-8B3A-E2AF6EDF30FE}"/>
              </a:ext>
            </a:extLst>
          </p:cNvPr>
          <p:cNvSpPr txBox="1"/>
          <p:nvPr/>
        </p:nvSpPr>
        <p:spPr>
          <a:xfrm>
            <a:off x="1099335" y="2106203"/>
            <a:ext cx="881042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Georgia" panose="02040502050405020303" pitchFamily="18" charset="0"/>
              </a:rPr>
              <a:t>Mateřské školy					5 209</a:t>
            </a:r>
          </a:p>
          <a:p>
            <a:r>
              <a:rPr lang="cs-CZ" sz="2800" dirty="0">
                <a:latin typeface="Georgia" panose="02040502050405020303" pitchFamily="18" charset="0"/>
              </a:rPr>
              <a:t>Základní školy					4 140</a:t>
            </a:r>
          </a:p>
          <a:p>
            <a:r>
              <a:rPr lang="cs-CZ" sz="2800" dirty="0">
                <a:latin typeface="Georgia" panose="02040502050405020303" pitchFamily="18" charset="0"/>
              </a:rPr>
              <a:t>Střední školy					1 307</a:t>
            </a:r>
          </a:p>
          <a:p>
            <a:r>
              <a:rPr lang="cs-CZ" sz="2800" dirty="0">
                <a:latin typeface="Georgia" panose="02040502050405020303" pitchFamily="18" charset="0"/>
              </a:rPr>
              <a:t>Konzervatoře					     18</a:t>
            </a:r>
          </a:p>
          <a:p>
            <a:r>
              <a:rPr lang="cs-CZ" sz="2800" dirty="0">
                <a:latin typeface="Georgia" panose="02040502050405020303" pitchFamily="18" charset="0"/>
              </a:rPr>
              <a:t>Vyšší odborné školy				   168</a:t>
            </a:r>
          </a:p>
          <a:p>
            <a:r>
              <a:rPr lang="cs-CZ" sz="2800" dirty="0">
                <a:latin typeface="Georgia" panose="02040502050405020303" pitchFamily="18" charset="0"/>
              </a:rPr>
              <a:t>Veřejné a soukromé vysoké školy		     62 </a:t>
            </a:r>
            <a:r>
              <a:rPr lang="cs-CZ" sz="2000" dirty="0">
                <a:latin typeface="Georgia" panose="02040502050405020303" pitchFamily="18" charset="0"/>
              </a:rPr>
              <a:t>(26+2+34)</a:t>
            </a:r>
          </a:p>
          <a:p>
            <a:endParaRPr lang="cs-CZ" sz="2800" dirty="0">
              <a:latin typeface="Georgia" panose="02040502050405020303" pitchFamily="18" charset="0"/>
            </a:endParaRPr>
          </a:p>
          <a:p>
            <a:endParaRPr lang="cs-CZ" sz="2800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Počet právních subjektů vykonávající činnost školy                            8496</a:t>
            </a:r>
          </a:p>
        </p:txBody>
      </p:sp>
    </p:spTree>
    <p:extLst>
      <p:ext uri="{BB962C8B-B14F-4D97-AF65-F5344CB8AC3E}">
        <p14:creationId xmlns:p14="http://schemas.microsoft.com/office/powerpoint/2010/main" val="1097872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071664" y="5103188"/>
            <a:ext cx="610267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750" i="1" dirty="0">
              <a:latin typeface="Georgia" pitchFamily="18" charset="0"/>
            </a:endParaRPr>
          </a:p>
          <a:p>
            <a:endParaRPr lang="cs-CZ" sz="750" i="1" dirty="0">
              <a:latin typeface="Georgia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21256" y="1002277"/>
            <a:ext cx="7414598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Georgia" pitchFamily="18" charset="0"/>
              </a:rPr>
              <a:t>Největší technologické firmy</a:t>
            </a:r>
          </a:p>
          <a:p>
            <a:endParaRPr lang="cs-CZ" sz="1050" dirty="0">
              <a:latin typeface="Georgia" pitchFamily="18" charset="0"/>
            </a:endParaRPr>
          </a:p>
          <a:p>
            <a:endParaRPr lang="cs-CZ" sz="1050" dirty="0">
              <a:latin typeface="Georgia" pitchFamily="18" charset="0"/>
            </a:endParaRPr>
          </a:p>
          <a:p>
            <a:pPr marL="252000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Apple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Samsung			Jižní Korea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Amazon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Foxconn			Tchaj-wan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Alphabet (Google)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Microsoft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Huawei			Čína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Hitachi			Japonsko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IBM	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Dell			USA</a:t>
            </a:r>
          </a:p>
          <a:p>
            <a:pPr marL="257175" indent="-257175">
              <a:buFont typeface="+mj-lt"/>
              <a:buAutoNum type="arabicPeriod"/>
            </a:pPr>
            <a:endParaRPr lang="cs-CZ" dirty="0">
              <a:solidFill>
                <a:srgbClr val="0070C0"/>
              </a:solidFill>
              <a:latin typeface="Georgia" pitchFamily="18" charset="0"/>
            </a:endParaRPr>
          </a:p>
          <a:p>
            <a:pPr marL="257175" indent="-257175">
              <a:buFont typeface="+mj-lt"/>
              <a:buAutoNum type="arabicPeriod"/>
            </a:pPr>
            <a:endParaRPr lang="cs-CZ" dirty="0">
              <a:solidFill>
                <a:srgbClr val="0070C0"/>
              </a:solidFill>
              <a:latin typeface="Georgia" pitchFamily="18" charset="0"/>
            </a:endParaRPr>
          </a:p>
          <a:p>
            <a:pPr marL="257175" indent="-257175"/>
            <a:endParaRPr lang="cs-CZ" sz="135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1D601AB-16DF-4A3D-8413-5C73D255C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256" y="61312"/>
            <a:ext cx="9782801" cy="94096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Co mne zaujalo</a:t>
            </a:r>
          </a:p>
        </p:txBody>
      </p:sp>
    </p:spTree>
    <p:extLst>
      <p:ext uri="{BB962C8B-B14F-4D97-AF65-F5344CB8AC3E}">
        <p14:creationId xmlns:p14="http://schemas.microsoft.com/office/powerpoint/2010/main" val="16623724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071664" y="5103188"/>
            <a:ext cx="610267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750" i="1" dirty="0">
              <a:latin typeface="Georgia" pitchFamily="18" charset="0"/>
            </a:endParaRPr>
          </a:p>
          <a:p>
            <a:endParaRPr lang="cs-CZ" sz="750" i="1" dirty="0">
              <a:latin typeface="Georgia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38200" y="1087561"/>
            <a:ext cx="7414598" cy="46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Georgia" pitchFamily="18" charset="0"/>
              </a:rPr>
              <a:t>Největší internetové firmy</a:t>
            </a:r>
          </a:p>
          <a:p>
            <a:endParaRPr lang="cs-CZ" sz="1050" dirty="0">
              <a:latin typeface="Georgia" pitchFamily="18" charset="0"/>
            </a:endParaRPr>
          </a:p>
          <a:p>
            <a:endParaRPr lang="cs-CZ" sz="1050" dirty="0">
              <a:latin typeface="Georgia" pitchFamily="18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Amazon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Google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JD.com			Čína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Alibaba			Čína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Facebook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Tencent			Čína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Netflix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Booking			USA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Baidu			Čína</a:t>
            </a:r>
          </a:p>
          <a:p>
            <a:pPr marL="257175" indent="-257175">
              <a:buFont typeface="+mj-lt"/>
              <a:buAutoNum type="arabicPeriod"/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eBay			USA</a:t>
            </a:r>
            <a:endParaRPr lang="cs-CZ" dirty="0">
              <a:solidFill>
                <a:srgbClr val="0070C0"/>
              </a:solidFill>
              <a:latin typeface="Georgia" pitchFamily="18" charset="0"/>
            </a:endParaRPr>
          </a:p>
          <a:p>
            <a:pPr marL="257175" indent="-257175"/>
            <a:endParaRPr lang="cs-CZ" sz="135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68E2BA1-182E-4F1F-B8FC-56AB11EE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Co mne zaujalo</a:t>
            </a:r>
          </a:p>
        </p:txBody>
      </p:sp>
    </p:spTree>
    <p:extLst>
      <p:ext uri="{BB962C8B-B14F-4D97-AF65-F5344CB8AC3E}">
        <p14:creationId xmlns:p14="http://schemas.microsoft.com/office/powerpoint/2010/main" val="85239132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9089</TotalTime>
  <Words>7697</Words>
  <Application>Microsoft Office PowerPoint</Application>
  <PresentationFormat>Širokoúhlá obrazovka</PresentationFormat>
  <Paragraphs>829</Paragraphs>
  <Slides>67</Slides>
  <Notes>17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Droid Serif</vt:lpstr>
      <vt:lpstr>Georgia</vt:lpstr>
      <vt:lpstr>Linux Libertine</vt:lpstr>
      <vt:lpstr>Times New Roman</vt:lpstr>
      <vt:lpstr>Motiv Office</vt:lpstr>
      <vt:lpstr>Vzdělání a dnešek 17. Olomoucký fyzikální kaleidoskop PřF UP, 24. ledna 2020  </vt:lpstr>
      <vt:lpstr>Program přednášky</vt:lpstr>
      <vt:lpstr>Internet</vt:lpstr>
      <vt:lpstr>Vzdělanost</vt:lpstr>
      <vt:lpstr>Učitelé gymnázií</vt:lpstr>
      <vt:lpstr>Co je nového</vt:lpstr>
      <vt:lpstr>Školy ve školním roce 2017-2018</vt:lpstr>
      <vt:lpstr>Co mne zaujalo</vt:lpstr>
      <vt:lpstr>Co mne zaujalo</vt:lpstr>
      <vt:lpstr>Knihy o vzdělávání</vt:lpstr>
      <vt:lpstr>Proč školství a jeho aktéři selhávají</vt:lpstr>
      <vt:lpstr>Počátky vzdělanosti v Evropě </vt:lpstr>
      <vt:lpstr>Počátky vzdělanosti v Evropě</vt:lpstr>
      <vt:lpstr>Milétská škola</vt:lpstr>
      <vt:lpstr>Thalés</vt:lpstr>
      <vt:lpstr> Počátky vzdělanosti v Evropě </vt:lpstr>
      <vt:lpstr>Ούδείς άγεωμέτρητος εισίτω</vt:lpstr>
      <vt:lpstr> Počátky vzdělanosti v Evropě </vt:lpstr>
      <vt:lpstr> Počátky vzdělanosti v Evropě </vt:lpstr>
      <vt:lpstr> Počátky vzdělanosti v Evropě </vt:lpstr>
      <vt:lpstr> Počátky vzdělanosti v Evropě </vt:lpstr>
      <vt:lpstr>Klášter a škola</vt:lpstr>
      <vt:lpstr>Prezentace aplikace PowerPoint</vt:lpstr>
      <vt:lpstr>Počátky české vzdělanosti </vt:lpstr>
      <vt:lpstr>Počátky české vzdělanosti</vt:lpstr>
      <vt:lpstr>Počátky české vzdělanosti</vt:lpstr>
      <vt:lpstr>Školství v 18. století</vt:lpstr>
      <vt:lpstr>Nejvýznamnější pedagogové</vt:lpstr>
      <vt:lpstr>SCHOLÉ</vt:lpstr>
      <vt:lpstr>SCHOLÉ</vt:lpstr>
      <vt:lpstr>Frankfurtská škola</vt:lpstr>
      <vt:lpstr>Colemanova zpráva</vt:lpstr>
      <vt:lpstr>Transmisivní – konstruktivní vyučování</vt:lpstr>
      <vt:lpstr>Soudobé teorie vzdělávání</vt:lpstr>
      <vt:lpstr>Prezentace aplikace PowerPoint</vt:lpstr>
      <vt:lpstr>Moderní - postmoderní</vt:lpstr>
      <vt:lpstr>Destrukce myšlení</vt:lpstr>
      <vt:lpstr>Žít svůj život</vt:lpstr>
      <vt:lpstr>Paradoxy znalostní společnosti</vt:lpstr>
      <vt:lpstr>   </vt:lpstr>
      <vt:lpstr>Neoliberalismus</vt:lpstr>
      <vt:lpstr>Klíčové pojmy tzv. neoliberálního diskursu</vt:lpstr>
      <vt:lpstr>Neoliberální trojúhelník</vt:lpstr>
      <vt:lpstr>Prezentace aplikace PowerPoint</vt:lpstr>
      <vt:lpstr>Školní vzdělávání</vt:lpstr>
      <vt:lpstr>Pedagogika v období postmoderny</vt:lpstr>
      <vt:lpstr>Proměny  vzdělávání</vt:lpstr>
      <vt:lpstr>Kurikulum budoucnosti</vt:lpstr>
      <vt:lpstr>  Trendy vývoje cílů a obsahů školního vzdělávání</vt:lpstr>
      <vt:lpstr>Univerzity v epoše tzv. společnosti vědění</vt:lpstr>
      <vt:lpstr>Vědotechnika</vt:lpstr>
      <vt:lpstr>Vzdělání do složité doby</vt:lpstr>
      <vt:lpstr>Vzdělání do složité doby</vt:lpstr>
      <vt:lpstr>Výroční zpráva ČŠI za rok 2017/2018</vt:lpstr>
      <vt:lpstr>Soukromé základní školy v ČR</vt:lpstr>
      <vt:lpstr>Prague British International School</vt:lpstr>
      <vt:lpstr>Ondřej Kania (*1992) </vt:lpstr>
      <vt:lpstr>Domácí vzdělávání</vt:lpstr>
      <vt:lpstr>SCIO školy            www.Scioskoly.cz</vt:lpstr>
      <vt:lpstr>Učit se být učitelem</vt:lpstr>
      <vt:lpstr>Běžný život</vt:lpstr>
      <vt:lpstr>Vzdělání a dnešek</vt:lpstr>
      <vt:lpstr>Kontinuita a autonomie</vt:lpstr>
      <vt:lpstr>Vzdělávání ve stínu expertů</vt:lpstr>
      <vt:lpstr>Vzdělávání ve stínu expertů</vt:lpstr>
      <vt:lpstr>Vzdělávání ve stínu expertů</vt:lpstr>
      <vt:lpstr>Vzdělávání ve stínu expertů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Vzdělání a dnešek 17. Olomoucký fyzikální kaleidoskop PřF UP, 24. ledna 2020</dc:title>
  <dc:creator>Dag Hrubý</dc:creator>
  <cp:lastModifiedBy>Dag Hrubý</cp:lastModifiedBy>
  <cp:revision>200</cp:revision>
  <dcterms:created xsi:type="dcterms:W3CDTF">2019-12-21T19:10:08Z</dcterms:created>
  <dcterms:modified xsi:type="dcterms:W3CDTF">2020-01-23T14:54:48Z</dcterms:modified>
</cp:coreProperties>
</file>