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78" r:id="rId5"/>
    <p:sldId id="263" r:id="rId6"/>
    <p:sldId id="279" r:id="rId7"/>
    <p:sldId id="280" r:id="rId8"/>
    <p:sldId id="281" r:id="rId9"/>
    <p:sldId id="282" r:id="rId10"/>
    <p:sldId id="283" r:id="rId11"/>
    <p:sldId id="288" r:id="rId12"/>
    <p:sldId id="289" r:id="rId13"/>
    <p:sldId id="290" r:id="rId14"/>
    <p:sldId id="284" r:id="rId15"/>
    <p:sldId id="285" r:id="rId16"/>
    <p:sldId id="291" r:id="rId17"/>
    <p:sldId id="286" r:id="rId18"/>
    <p:sldId id="292" r:id="rId19"/>
    <p:sldId id="294" r:id="rId20"/>
    <p:sldId id="287" r:id="rId21"/>
    <p:sldId id="293" r:id="rId22"/>
    <p:sldId id="259" r:id="rId23"/>
    <p:sldId id="260" r:id="rId24"/>
    <p:sldId id="261" r:id="rId25"/>
    <p:sldId id="262" r:id="rId26"/>
    <p:sldId id="266" r:id="rId27"/>
    <p:sldId id="264" r:id="rId28"/>
    <p:sldId id="265" r:id="rId29"/>
    <p:sldId id="267" r:id="rId30"/>
    <p:sldId id="269" r:id="rId31"/>
    <p:sldId id="268" r:id="rId32"/>
    <p:sldId id="270" r:id="rId33"/>
    <p:sldId id="271" r:id="rId34"/>
    <p:sldId id="272" r:id="rId35"/>
    <p:sldId id="273" r:id="rId36"/>
    <p:sldId id="274" r:id="rId37"/>
    <p:sldId id="275" r:id="rId3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5C4C-C968-48F0-BCE3-5F04D8AF4569}" type="datetimeFigureOut">
              <a:rPr lang="cs-CZ" smtClean="0"/>
              <a:t>23.01.2020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15C0E-44A6-4686-85F3-0111301BCB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684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5C4C-C968-48F0-BCE3-5F04D8AF4569}" type="datetimeFigureOut">
              <a:rPr lang="cs-CZ" smtClean="0"/>
              <a:t>23.01.2020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15C0E-44A6-4686-85F3-0111301BCB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805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5C4C-C968-48F0-BCE3-5F04D8AF4569}" type="datetimeFigureOut">
              <a:rPr lang="cs-CZ" smtClean="0"/>
              <a:t>23.01.2020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15C0E-44A6-4686-85F3-0111301BCB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96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5C4C-C968-48F0-BCE3-5F04D8AF4569}" type="datetimeFigureOut">
              <a:rPr lang="cs-CZ" smtClean="0"/>
              <a:t>23.01.2020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15C0E-44A6-4686-85F3-0111301BCB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985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5C4C-C968-48F0-BCE3-5F04D8AF4569}" type="datetimeFigureOut">
              <a:rPr lang="cs-CZ" smtClean="0"/>
              <a:t>23.01.2020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15C0E-44A6-4686-85F3-0111301BCB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560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5C4C-C968-48F0-BCE3-5F04D8AF4569}" type="datetimeFigureOut">
              <a:rPr lang="cs-CZ" smtClean="0"/>
              <a:t>23.01.2020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15C0E-44A6-4686-85F3-0111301BCB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2645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5C4C-C968-48F0-BCE3-5F04D8AF4569}" type="datetimeFigureOut">
              <a:rPr lang="cs-CZ" smtClean="0"/>
              <a:t>23.01.2020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15C0E-44A6-4686-85F3-0111301BCB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773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5C4C-C968-48F0-BCE3-5F04D8AF4569}" type="datetimeFigureOut">
              <a:rPr lang="cs-CZ" smtClean="0"/>
              <a:t>23.01.2020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15C0E-44A6-4686-85F3-0111301BCB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7221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5C4C-C968-48F0-BCE3-5F04D8AF4569}" type="datetimeFigureOut">
              <a:rPr lang="cs-CZ" smtClean="0"/>
              <a:t>23.01.2020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15C0E-44A6-4686-85F3-0111301BCB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780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5C4C-C968-48F0-BCE3-5F04D8AF4569}" type="datetimeFigureOut">
              <a:rPr lang="cs-CZ" smtClean="0"/>
              <a:t>23.01.2020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15C0E-44A6-4686-85F3-0111301BCB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1165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5C4C-C968-48F0-BCE3-5F04D8AF4569}" type="datetimeFigureOut">
              <a:rPr lang="cs-CZ" smtClean="0"/>
              <a:t>23.01.2020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15C0E-44A6-4686-85F3-0111301BCB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12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C5C4C-C968-48F0-BCE3-5F04D8AF4569}" type="datetimeFigureOut">
              <a:rPr lang="cs-CZ" smtClean="0"/>
              <a:t>23.01.2020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15C0E-44A6-4686-85F3-0111301BCB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16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3999" y="2686639"/>
            <a:ext cx="9144000" cy="1115555"/>
          </a:xfrm>
        </p:spPr>
        <p:txBody>
          <a:bodyPr/>
          <a:lstStyle/>
          <a:p>
            <a:r>
              <a:rPr lang="cs-CZ" b="1" dirty="0">
                <a:solidFill>
                  <a:srgbClr val="008066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89088" y="5344998"/>
            <a:ext cx="11777221" cy="572678"/>
          </a:xfrm>
        </p:spPr>
        <p:txBody>
          <a:bodyPr>
            <a:noAutofit/>
          </a:bodyPr>
          <a:lstStyle/>
          <a:p>
            <a:pPr algn="l"/>
            <a:r>
              <a:rPr lang="cs-CZ" dirty="0">
                <a:latin typeface="TeXGyrePagella" panose="00000500000000000000" pitchFamily="50" charset="-18"/>
              </a:rPr>
              <a:t>Mgr. Marek Jiruš, Mgr. Lukáš Kouřil, Ph.D.						2020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</p:spTree>
    <p:extLst>
      <p:ext uri="{BB962C8B-B14F-4D97-AF65-F5344CB8AC3E}">
        <p14:creationId xmlns:p14="http://schemas.microsoft.com/office/powerpoint/2010/main" val="1395142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První pokusy a programové řízení ohřevu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42" y="1404595"/>
            <a:ext cx="10741058" cy="447773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eXGyrePagella" panose="00000500000000000000" pitchFamily="50" charset="-18"/>
              </a:rPr>
              <a:t>Rozšíření běžného TMS systému o topnou soustavu řízenou počítačem</a:t>
            </a:r>
          </a:p>
          <a:p>
            <a:pPr lvl="1"/>
            <a:r>
              <a:rPr lang="cs-CZ" sz="1600" dirty="0">
                <a:latin typeface="TeXGyrePagella" panose="00000500000000000000" pitchFamily="50" charset="-18"/>
              </a:rPr>
              <a:t>Ruční ovládání → ovládání přes počítač → automatická regulace přes PID vazbu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2F9523D-E24C-4420-8C34-9F85BC8A9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05" y="2399252"/>
            <a:ext cx="9840789" cy="330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55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42" y="1404595"/>
            <a:ext cx="10741058" cy="447773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eXGyrePagella" panose="00000500000000000000" pitchFamily="50" charset="-18"/>
              </a:rPr>
              <a:t>Sestavení vlastního programu na kontrolu a řízení ohřevu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3A70CD55-7D7D-4E51-B2D1-844012C5494D}"/>
              </a:ext>
            </a:extLst>
          </p:cNvPr>
          <p:cNvSpPr txBox="1">
            <a:spLocks/>
          </p:cNvSpPr>
          <p:nvPr/>
        </p:nvSpPr>
        <p:spPr>
          <a:xfrm>
            <a:off x="442274" y="641019"/>
            <a:ext cx="10515600" cy="870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>
                <a:solidFill>
                  <a:srgbClr val="008066"/>
                </a:solidFill>
                <a:latin typeface="TeXGyrePagella" panose="00000500000000000000" pitchFamily="50" charset="-18"/>
              </a:rPr>
              <a:t>První pokusy a programové řízení ohřevu</a:t>
            </a:r>
            <a:endParaRPr lang="cs-CZ" sz="2800" dirty="0">
              <a:solidFill>
                <a:srgbClr val="008066"/>
              </a:solidFill>
              <a:latin typeface="TeXGyrePagella" panose="00000500000000000000" pitchFamily="50" charset="-18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7AF760F-8783-4D57-97F8-7DB55E802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72" y="2008709"/>
            <a:ext cx="11779455" cy="378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95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42" y="1404595"/>
            <a:ext cx="10741058" cy="447773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eXGyrePagella" panose="00000500000000000000" pitchFamily="50" charset="-18"/>
              </a:rPr>
              <a:t>Sestavili jsme model s několika hlavními podmínkami:</a:t>
            </a:r>
          </a:p>
          <a:p>
            <a:pPr marL="457200" lvl="1" indent="0" algn="ctr">
              <a:lnSpc>
                <a:spcPct val="100000"/>
              </a:lnSpc>
              <a:buNone/>
            </a:pPr>
            <a:r>
              <a:rPr lang="cs-CZ" sz="1600" dirty="0">
                <a:latin typeface="TeXGyrePagella" panose="00000500000000000000" pitchFamily="50" charset="-18"/>
              </a:rPr>
              <a:t>„Tenká architektura“				Symetrický vstup a výstup pro plyny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600" dirty="0">
                <a:latin typeface="TeXGyrePagella" panose="00000500000000000000" pitchFamily="50" charset="-18"/>
              </a:rPr>
              <a:t>Přiblížit se co nejvíc homogennímu ohřevu		                 Příprava vzorku mimo hlavní zařízení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1600" dirty="0">
                <a:latin typeface="TeXGyrePagella" panose="00000500000000000000" pitchFamily="50" charset="-18"/>
              </a:rPr>
              <a:t>    Jednoduchá de/montáž těsnících oken			            „Nekomplikovaný tvar“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3A70CD55-7D7D-4E51-B2D1-844012C5494D}"/>
              </a:ext>
            </a:extLst>
          </p:cNvPr>
          <p:cNvSpPr txBox="1">
            <a:spLocks/>
          </p:cNvSpPr>
          <p:nvPr/>
        </p:nvSpPr>
        <p:spPr>
          <a:xfrm>
            <a:off x="442274" y="641019"/>
            <a:ext cx="10515600" cy="870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První návrh a model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EC826FE-41B3-4F59-9D89-18582A136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342" y="2726422"/>
            <a:ext cx="8451315" cy="323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74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42" y="1404595"/>
            <a:ext cx="10741058" cy="447773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eXGyrePagella" panose="00000500000000000000" pitchFamily="50" charset="-18"/>
              </a:rPr>
              <a:t>Vytvoření technických výkresů a zaslání k výrobě </a:t>
            </a:r>
            <a:endParaRPr lang="cs-CZ" sz="1600" dirty="0">
              <a:latin typeface="TeXGyrePagella" panose="00000500000000000000" pitchFamily="50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3A70CD55-7D7D-4E51-B2D1-844012C5494D}"/>
              </a:ext>
            </a:extLst>
          </p:cNvPr>
          <p:cNvSpPr txBox="1">
            <a:spLocks/>
          </p:cNvSpPr>
          <p:nvPr/>
        </p:nvSpPr>
        <p:spPr>
          <a:xfrm>
            <a:off x="442274" y="641019"/>
            <a:ext cx="10515600" cy="870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První návrh a model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38710EF-02E0-451C-B965-5A0F8B861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47809"/>
            <a:ext cx="4401817" cy="311228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4E6FFF9-AA04-43D5-9397-5340E293C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983" y="2250123"/>
            <a:ext cx="4401817" cy="310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34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První reálný prototyp je na světě!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DBA53D5-29F4-445E-BF52-398F08B73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592" y="1952026"/>
            <a:ext cx="5040547" cy="378004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4D1585C-B756-449B-B726-D12010B10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103" y="1948354"/>
            <a:ext cx="5040547" cy="3783718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ECB09B29-BD9E-4635-B060-F74E162D9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42" y="1404595"/>
            <a:ext cx="10741058" cy="447773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eXGyrePagella" panose="00000500000000000000" pitchFamily="50" charset="-18"/>
              </a:rPr>
              <a:t>Následuje montáž, testování těsnosti a zakomponování do sestavy</a:t>
            </a:r>
            <a:endParaRPr lang="cs-CZ" sz="1600" dirty="0">
              <a:latin typeface="TeXGyrePagella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82746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D035F47-5302-465C-8FF6-F4EF9AA5E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74" y="1395788"/>
            <a:ext cx="10969496" cy="4460994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D28A40D5-AEF4-4FA1-ADDF-9DA3E4929D98}"/>
              </a:ext>
            </a:extLst>
          </p:cNvPr>
          <p:cNvSpPr txBox="1">
            <a:spLocks/>
          </p:cNvSpPr>
          <p:nvPr/>
        </p:nvSpPr>
        <p:spPr>
          <a:xfrm>
            <a:off x="442274" y="641019"/>
            <a:ext cx="10515600" cy="870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>
                <a:solidFill>
                  <a:srgbClr val="008066"/>
                </a:solidFill>
                <a:latin typeface="TeXGyrePagella" panose="00000500000000000000" pitchFamily="50" charset="-18"/>
              </a:rPr>
              <a:t>První reálný prototyp je na světě!</a:t>
            </a:r>
            <a:endParaRPr lang="cs-CZ" sz="2800" dirty="0">
              <a:solidFill>
                <a:srgbClr val="008066"/>
              </a:solidFill>
              <a:latin typeface="TeXGyrePagella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13473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Zpět k „rýsovacímu prknu“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1F9DC586-3EC3-4058-8779-EC153CAB4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42" y="1404595"/>
            <a:ext cx="10910564" cy="447773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eXGyrePagella" panose="00000500000000000000" pitchFamily="50" charset="-18"/>
              </a:rPr>
              <a:t>Při prvním testu obvykle zjistíte nedostatky nebo odhalíte věci, které vás před tím nenapadly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accent3"/>
                </a:solidFill>
                <a:latin typeface="TeXGyrePagella" panose="00000500000000000000" pitchFamily="50" charset="-18"/>
              </a:rPr>
              <a:t>      (nevyhovující materiál zařízení, nepřímé měření teploty, zbytečné prvky navíc apod.)</a:t>
            </a:r>
          </a:p>
          <a:p>
            <a:pPr marL="0" indent="0">
              <a:buNone/>
            </a:pPr>
            <a:r>
              <a:rPr lang="cs-CZ" sz="2000" b="1" dirty="0">
                <a:latin typeface="TeXGyrePagella" panose="00000500000000000000" pitchFamily="50" charset="-18"/>
              </a:rPr>
              <a:t>	→ Předěláte a vylepšíte původní návrh a necháte jej vyrobit znovu a lépe</a:t>
            </a:r>
          </a:p>
        </p:txBody>
      </p:sp>
      <p:pic>
        <p:nvPicPr>
          <p:cNvPr id="8" name="Obrázek 7" descr="Obsah obrázku snímek obrazovky, mapa&#10;&#10;Popis byl vytvořen automaticky">
            <a:extLst>
              <a:ext uri="{FF2B5EF4-FFF2-40B4-BE49-F238E27FC236}">
                <a16:creationId xmlns:a16="http://schemas.microsoft.com/office/drawing/2014/main" id="{B3FF9292-8C13-44A7-A774-33F8190EDA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1" y="2676088"/>
            <a:ext cx="5924907" cy="320623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A2BCFED-32AC-4C9D-B0A1-0463C2A8C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580" y="2679875"/>
            <a:ext cx="3736194" cy="320245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0" name="Šipka doprava 10">
            <a:extLst>
              <a:ext uri="{FF2B5EF4-FFF2-40B4-BE49-F238E27FC236}">
                <a16:creationId xmlns:a16="http://schemas.microsoft.com/office/drawing/2014/main" id="{0354B856-DE0C-4188-AB7C-40B18F2D7A24}"/>
              </a:ext>
            </a:extLst>
          </p:cNvPr>
          <p:cNvSpPr/>
          <p:nvPr/>
        </p:nvSpPr>
        <p:spPr>
          <a:xfrm rot="20700572">
            <a:off x="6626744" y="3872386"/>
            <a:ext cx="948154" cy="813642"/>
          </a:xfrm>
          <a:prstGeom prst="rightArrow">
            <a:avLst/>
          </a:prstGeom>
          <a:solidFill>
            <a:srgbClr val="008066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6946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Nový prototyp a řídící systém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358425C-426A-4929-A9CE-11D33F715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37" y="1511575"/>
            <a:ext cx="7159784" cy="412408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C68DD88-E711-4D87-A29E-9A710EB36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1789" y="1148328"/>
            <a:ext cx="3420974" cy="4561343"/>
          </a:xfrm>
          <a:prstGeom prst="rect">
            <a:avLst/>
          </a:prstGeom>
        </p:spPr>
      </p:pic>
      <p:sp>
        <p:nvSpPr>
          <p:cNvPr id="8" name="Šipka doprava 10">
            <a:extLst>
              <a:ext uri="{FF2B5EF4-FFF2-40B4-BE49-F238E27FC236}">
                <a16:creationId xmlns:a16="http://schemas.microsoft.com/office/drawing/2014/main" id="{C76BE233-385A-40C0-9E84-0C66B018D473}"/>
              </a:ext>
            </a:extLst>
          </p:cNvPr>
          <p:cNvSpPr/>
          <p:nvPr/>
        </p:nvSpPr>
        <p:spPr>
          <a:xfrm rot="20692301">
            <a:off x="6777252" y="2283520"/>
            <a:ext cx="948154" cy="813642"/>
          </a:xfrm>
          <a:prstGeom prst="rightArrow">
            <a:avLst/>
          </a:prstGeom>
          <a:solidFill>
            <a:srgbClr val="008066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816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Mezinárodní výstupy a spolupráce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155B6A0B-D73D-4363-9278-75A61DB5B417}"/>
              </a:ext>
            </a:extLst>
          </p:cNvPr>
          <p:cNvSpPr txBox="1">
            <a:spLocks/>
          </p:cNvSpPr>
          <p:nvPr/>
        </p:nvSpPr>
        <p:spPr>
          <a:xfrm>
            <a:off x="612742" y="1404595"/>
            <a:ext cx="10910564" cy="4477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latin typeface="TeXGyrePagella" panose="00000500000000000000" pitchFamily="50" charset="-18"/>
              </a:rPr>
              <a:t>V rámci spolupráce musíte občas instalovat Vaše nové zařízení za neobvyklých podmínek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56DC848-D4BF-496C-BA2E-629AEF871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08" y="1776270"/>
            <a:ext cx="11136984" cy="426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29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Mezinárodní výstupy a spolupráce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7" name="Obrázek 6" descr="Obsah obrázku interiér, osoba, skříňka, mladý&#10;&#10;Popis byl vytvořen automaticky">
            <a:extLst>
              <a:ext uri="{FF2B5EF4-FFF2-40B4-BE49-F238E27FC236}">
                <a16:creationId xmlns:a16="http://schemas.microsoft.com/office/drawing/2014/main" id="{0A053D23-FF09-42F8-A119-8309FBB9A9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461" y="1511574"/>
            <a:ext cx="3289514" cy="438707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0B54288-D3F3-4C38-8258-BF60A518E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47" y="1505447"/>
            <a:ext cx="8271545" cy="439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58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Naše katedra a co na ní děláme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9" name="Obrázek 8" descr="Obsah obrázku osoba, interiér, muž, počítač&#10;&#10;Popis byl vytvořen automaticky">
            <a:extLst>
              <a:ext uri="{FF2B5EF4-FFF2-40B4-BE49-F238E27FC236}">
                <a16:creationId xmlns:a16="http://schemas.microsoft.com/office/drawing/2014/main" id="{46C0EEFA-021E-433C-BF4B-51909F6BD2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2" y="3643461"/>
            <a:ext cx="3242024" cy="2160000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778D9BB0-AE07-4737-B91D-2C4E7059120A}"/>
              </a:ext>
            </a:extLst>
          </p:cNvPr>
          <p:cNvSpPr txBox="1">
            <a:spLocks/>
          </p:cNvSpPr>
          <p:nvPr/>
        </p:nvSpPr>
        <p:spPr>
          <a:xfrm>
            <a:off x="612742" y="1404595"/>
            <a:ext cx="10741058" cy="4477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latin typeface="TeXGyrePagella" panose="00000500000000000000" pitchFamily="50" charset="-18"/>
              </a:rPr>
              <a:t>Jsme jedno ze čtyř fyzikálních pracovišť na univerzitě</a:t>
            </a:r>
          </a:p>
          <a:p>
            <a:pPr lvl="1"/>
            <a:r>
              <a:rPr lang="cs-CZ" sz="1600" dirty="0">
                <a:latin typeface="TeXGyrePagella" panose="00000500000000000000" pitchFamily="50" charset="-18"/>
              </a:rPr>
              <a:t>Dvě hlavní oddělení – Aplikovaná fyzika a didaktika fyziky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Primární oblasti zájmu na oddělení AFYZ:</a:t>
            </a:r>
          </a:p>
          <a:p>
            <a:pPr lvl="1"/>
            <a:r>
              <a:rPr lang="cs-CZ" sz="1600" dirty="0">
                <a:latin typeface="TeXGyrePagella" panose="00000500000000000000" pitchFamily="50" charset="-18"/>
              </a:rPr>
              <a:t>Jaderné spektroskopické metody </a:t>
            </a:r>
            <a:r>
              <a:rPr lang="cs-CZ" sz="1600" dirty="0">
                <a:solidFill>
                  <a:schemeClr val="bg2">
                    <a:lumMod val="75000"/>
                  </a:schemeClr>
                </a:solidFill>
                <a:latin typeface="TeXGyrePagella" panose="00000500000000000000" pitchFamily="50" charset="-18"/>
              </a:rPr>
              <a:t>(spolupráce s SÚJV Dubna)</a:t>
            </a:r>
          </a:p>
          <a:p>
            <a:pPr lvl="1"/>
            <a:r>
              <a:rPr lang="cs-CZ" sz="1600" dirty="0">
                <a:latin typeface="TeXGyrePagella" panose="00000500000000000000" pitchFamily="50" charset="-18"/>
              </a:rPr>
              <a:t>Nanotechnologie</a:t>
            </a:r>
          </a:p>
          <a:p>
            <a:pPr lvl="1"/>
            <a:r>
              <a:rPr lang="cs-CZ" sz="1600" dirty="0">
                <a:latin typeface="TeXGyrePagella" panose="00000500000000000000" pitchFamily="50" charset="-18"/>
              </a:rPr>
              <a:t>Digitální zpracování obrazu</a:t>
            </a:r>
          </a:p>
          <a:p>
            <a:pPr lvl="1"/>
            <a:r>
              <a:rPr lang="cs-CZ" sz="1600" dirty="0">
                <a:latin typeface="TeXGyrePagella" panose="00000500000000000000" pitchFamily="50" charset="-18"/>
              </a:rPr>
              <a:t>Metrologie</a:t>
            </a:r>
          </a:p>
          <a:p>
            <a:pPr lvl="1"/>
            <a:endParaRPr lang="cs-CZ" sz="1600" dirty="0">
              <a:latin typeface="TeXGyrePagella" panose="00000500000000000000" pitchFamily="50" charset="-18"/>
            </a:endParaRPr>
          </a:p>
          <a:p>
            <a:pPr lvl="1"/>
            <a:endParaRPr lang="cs-CZ" sz="16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</p:txBody>
      </p:sp>
      <p:pic>
        <p:nvPicPr>
          <p:cNvPr id="12" name="Obrázek 11" descr="Obsah obrázku muž, osoba, interiér, stůl&#10;&#10;Popis byl vytvořen automaticky">
            <a:extLst>
              <a:ext uri="{FF2B5EF4-FFF2-40B4-BE49-F238E27FC236}">
                <a16:creationId xmlns:a16="http://schemas.microsoft.com/office/drawing/2014/main" id="{9AAECDCF-8B05-4C37-8121-2429F568C8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00" y="3643461"/>
            <a:ext cx="2880000" cy="2160000"/>
          </a:xfrm>
          <a:prstGeom prst="rect">
            <a:avLst/>
          </a:prstGeom>
        </p:spPr>
      </p:pic>
      <p:pic>
        <p:nvPicPr>
          <p:cNvPr id="7" name="Zástupný obsah 6" descr="Obsah obrázku interiér, okno, stůl, pracovní stůl&#10;&#10;Popis byl vytvořen automaticky">
            <a:extLst>
              <a:ext uri="{FF2B5EF4-FFF2-40B4-BE49-F238E27FC236}">
                <a16:creationId xmlns:a16="http://schemas.microsoft.com/office/drawing/2014/main" id="{DE5B4065-81F7-4A81-BD16-7A9FB897D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234" y="3643461"/>
            <a:ext cx="3242024" cy="2160000"/>
          </a:xfrm>
        </p:spPr>
      </p:pic>
      <p:pic>
        <p:nvPicPr>
          <p:cNvPr id="16" name="Obrázek 15" descr="Obsah obrázku interiér, strop, kuchyně, budova&#10;&#10;Popis byl vytvořen automaticky">
            <a:extLst>
              <a:ext uri="{FF2B5EF4-FFF2-40B4-BE49-F238E27FC236}">
                <a16:creationId xmlns:a16="http://schemas.microsoft.com/office/drawing/2014/main" id="{D3F15CB9-FD79-4D6C-A3E5-E02EE49BE6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978" y="684595"/>
            <a:ext cx="347253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91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Mezinárodní výstupy a spolupráce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9258" y="1404595"/>
            <a:ext cx="7711126" cy="447773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eXGyrePagella" panose="00000500000000000000" pitchFamily="50" charset="-18"/>
              </a:rPr>
              <a:t>Vždy je dobré se „pochlubit“ se svým výtvorem</a:t>
            </a:r>
          </a:p>
          <a:p>
            <a:pPr marL="0" indent="0">
              <a:buNone/>
            </a:pPr>
            <a:r>
              <a:rPr lang="cs-CZ" sz="2000" b="1" dirty="0">
                <a:latin typeface="TeXGyrePagella" panose="00000500000000000000" pitchFamily="50" charset="-18"/>
              </a:rPr>
              <a:t>		= internacionalizace výsledků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latin typeface="TeXGyrePagella" panose="00000500000000000000" pitchFamily="50" charset="-18"/>
              </a:rPr>
              <a:t>Prezentace zařízení formou posteru na konferenci ICAME 2019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latin typeface="TeXGyrePagella" panose="00000500000000000000" pitchFamily="50" charset="-18"/>
              </a:rPr>
              <a:t>Ocenění za jeden z nejlepších posterů konference</a:t>
            </a:r>
          </a:p>
          <a:p>
            <a:endParaRPr lang="cs-CZ" sz="2000" dirty="0">
              <a:latin typeface="TeXGyrePagella" panose="00000500000000000000" pitchFamily="50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0EE4B2E-24BA-441B-884C-D4C141F06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75" y="1405055"/>
            <a:ext cx="3328448" cy="443910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B038DB2-5B03-4845-B7BA-F549FF23C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090" y="3880479"/>
            <a:ext cx="4211825" cy="167825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654B503-CCAD-4635-BC20-974D24AE92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017" y="3595054"/>
            <a:ext cx="3193908" cy="224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43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B5C71010-4B30-4337-B44B-E05FD604299A}"/>
              </a:ext>
            </a:extLst>
          </p:cNvPr>
          <p:cNvSpPr txBox="1">
            <a:spLocks/>
          </p:cNvSpPr>
          <p:nvPr/>
        </p:nvSpPr>
        <p:spPr>
          <a:xfrm>
            <a:off x="1523999" y="2686639"/>
            <a:ext cx="9144000" cy="1115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solidFill>
                  <a:srgbClr val="008066"/>
                </a:solidFill>
                <a:latin typeface="TeXGyrePagella" panose="00000500000000000000" pitchFamily="50" charset="-18"/>
              </a:rPr>
              <a:t>Toroidní detektor ionizujícího záření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3D1224D7-622C-4FF3-BB18-E7FA1A089A5A}"/>
              </a:ext>
            </a:extLst>
          </p:cNvPr>
          <p:cNvSpPr txBox="1">
            <a:spLocks/>
          </p:cNvSpPr>
          <p:nvPr/>
        </p:nvSpPr>
        <p:spPr>
          <a:xfrm>
            <a:off x="1523999" y="3318282"/>
            <a:ext cx="9144000" cy="1115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 dirty="0">
                <a:solidFill>
                  <a:srgbClr val="008066"/>
                </a:solidFill>
                <a:latin typeface="TeXGyrePagella" panose="00000500000000000000" pitchFamily="50" charset="-18"/>
              </a:rPr>
              <a:t>Prsten, který z neviditelného dělá pozorovatelné</a:t>
            </a:r>
          </a:p>
        </p:txBody>
      </p:sp>
    </p:spTree>
    <p:extLst>
      <p:ext uri="{BB962C8B-B14F-4D97-AF65-F5344CB8AC3E}">
        <p14:creationId xmlns:p14="http://schemas.microsoft.com/office/powerpoint/2010/main" val="596968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Toroidní detektor ionizujícího záření (myšlenka 0. část)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42" y="1404595"/>
            <a:ext cx="11255604" cy="447773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eXGyrePagella" panose="00000500000000000000" pitchFamily="50" charset="-18"/>
              </a:rPr>
              <a:t> detektor, který je schopen registrovat ionizující záření v 2</a:t>
            </a:r>
            <a:r>
              <a:rPr lang="el-GR" sz="2000" dirty="0">
                <a:latin typeface="TeXGyrePagella" panose="00000500000000000000" pitchFamily="50" charset="-18"/>
              </a:rPr>
              <a:t>π</a:t>
            </a:r>
            <a:r>
              <a:rPr lang="cs-CZ" sz="2000" dirty="0">
                <a:latin typeface="TeXGyrePagella" panose="00000500000000000000" pitchFamily="50" charset="-18"/>
              </a:rPr>
              <a:t> geometrii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 spektrometrický režim = schopnost rozlišit energie fotonů (plynový proporcionální detektor)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 </a:t>
            </a:r>
            <a:r>
              <a:rPr lang="cs-CZ" sz="2000" dirty="0" err="1">
                <a:latin typeface="TeXGyrePagella" panose="00000500000000000000" pitchFamily="50" charset="-18"/>
              </a:rPr>
              <a:t>Mössbauerova</a:t>
            </a:r>
            <a:r>
              <a:rPr lang="cs-CZ" sz="2000" dirty="0">
                <a:latin typeface="TeXGyrePagella" panose="00000500000000000000" pitchFamily="50" charset="-18"/>
              </a:rPr>
              <a:t> spektroskopie v geometrii zpětného rozptylu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 levná výroba, zároveň však co nejlepší parametry</a:t>
            </a:r>
          </a:p>
          <a:p>
            <a:pPr lvl="1"/>
            <a:r>
              <a:rPr lang="cs-CZ" sz="2000" dirty="0">
                <a:latin typeface="TeXGyrePagella" panose="00000500000000000000" pitchFamily="50" charset="-18"/>
              </a:rPr>
              <a:t>detekční účinnost</a:t>
            </a:r>
          </a:p>
          <a:p>
            <a:pPr lvl="1"/>
            <a:r>
              <a:rPr lang="cs-CZ" sz="2000" dirty="0">
                <a:latin typeface="TeXGyrePagella" panose="00000500000000000000" pitchFamily="50" charset="-18"/>
              </a:rPr>
              <a:t>energetické rozlišení</a:t>
            </a: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r>
              <a:rPr lang="cs-CZ" sz="2000" dirty="0">
                <a:latin typeface="TeXGyrePagella" panose="00000500000000000000" pitchFamily="50" charset="-18"/>
              </a:rPr>
              <a:t>v podstatě ‚‚Málo peněz, hodně muziky‘‘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1032" name="Picture 8" descr="Výsledek obrázku pro nuclear physics id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330" y="2941163"/>
            <a:ext cx="1217789" cy="218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555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Toroidní detektor ionizujícího záření (princip 1. část)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42" y="1404595"/>
            <a:ext cx="10741058" cy="447773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eXGyrePagella" panose="00000500000000000000" pitchFamily="50" charset="-18"/>
              </a:rPr>
              <a:t>studium literatury zabývající se podobnou problematikou (odborné články a knihy)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interakce gama záření s látkou (fotoelektrický jev)</a:t>
            </a: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pPr lvl="1"/>
            <a:r>
              <a:rPr lang="cs-CZ" sz="1800" dirty="0">
                <a:latin typeface="TeXGyrePagella" panose="00000500000000000000" pitchFamily="50" charset="-18"/>
              </a:rPr>
              <a:t>vytržení elektronů z obalu atomů látky v důsledku absorpce elektromagnetického záření</a:t>
            </a: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1026" name="Picture 2" descr="Výsledek obrázku pro fotoelektrický je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17" y="3300152"/>
            <a:ext cx="3154714" cy="227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897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Toroidní detektor ionizujícího záření (princip 1. část)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42" y="1404595"/>
            <a:ext cx="10741058" cy="447773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eXGyrePagella" panose="00000500000000000000" pitchFamily="50" charset="-18"/>
              </a:rPr>
              <a:t>princip plynového proporcionálního detektoru</a:t>
            </a: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pPr marL="457200" indent="-457200">
              <a:buAutoNum type="alphaLcParenBoth"/>
            </a:pPr>
            <a:r>
              <a:rPr lang="cs-CZ" sz="2000" dirty="0">
                <a:latin typeface="TeXGyrePagella" panose="00000500000000000000" pitchFamily="50" charset="-18"/>
              </a:rPr>
              <a:t>primární ionizace</a:t>
            </a:r>
          </a:p>
          <a:p>
            <a:pPr marL="457200" indent="-457200">
              <a:buAutoNum type="alphaLcParenBoth"/>
            </a:pPr>
            <a:r>
              <a:rPr lang="cs-CZ" sz="2000" dirty="0">
                <a:latin typeface="TeXGyrePagella" panose="00000500000000000000" pitchFamily="50" charset="-18"/>
              </a:rPr>
              <a:t>sekundární ionizace</a:t>
            </a:r>
          </a:p>
          <a:p>
            <a:pPr marL="457200" indent="-457200">
              <a:buAutoNum type="alphaLcParenBoth"/>
            </a:pPr>
            <a:r>
              <a:rPr lang="cs-CZ" sz="2000" dirty="0">
                <a:latin typeface="TeXGyrePagella" panose="00000500000000000000" pitchFamily="50" charset="-18"/>
              </a:rPr>
              <a:t>vytvoření </a:t>
            </a:r>
            <a:r>
              <a:rPr lang="cs-CZ" sz="2000" dirty="0" err="1">
                <a:latin typeface="TeXGyrePagella" panose="00000500000000000000" pitchFamily="50" charset="-18"/>
              </a:rPr>
              <a:t>Townsendovy</a:t>
            </a:r>
            <a:r>
              <a:rPr lang="cs-CZ" sz="2000" dirty="0">
                <a:latin typeface="TeXGyrePagella" panose="00000500000000000000" pitchFamily="50" charset="-18"/>
              </a:rPr>
              <a:t> laviny</a:t>
            </a:r>
          </a:p>
          <a:p>
            <a:pPr marL="457200" indent="-457200">
              <a:buAutoNum type="alphaLcParenBoth"/>
            </a:pPr>
            <a:r>
              <a:rPr lang="cs-CZ" sz="2000" dirty="0">
                <a:latin typeface="TeXGyrePagella" panose="00000500000000000000" pitchFamily="50" charset="-18"/>
              </a:rPr>
              <a:t>sběr elektronů na anodě</a:t>
            </a:r>
          </a:p>
          <a:p>
            <a:pPr marL="457200" indent="-457200">
              <a:buAutoNum type="alphaLcParenBoth"/>
            </a:pPr>
            <a:r>
              <a:rPr lang="cs-CZ" sz="2000" dirty="0">
                <a:latin typeface="TeXGyrePagella" panose="00000500000000000000" pitchFamily="50" charset="-18"/>
              </a:rPr>
              <a:t>mrak kladně nabitých iontů se pohybuje</a:t>
            </a:r>
          </a:p>
          <a:p>
            <a:pPr marL="0" indent="0">
              <a:buNone/>
            </a:pPr>
            <a:r>
              <a:rPr lang="cs-CZ" sz="2000" dirty="0">
                <a:latin typeface="TeXGyrePagella" panose="00000500000000000000" pitchFamily="50" charset="-18"/>
              </a:rPr>
              <a:t>       směrem ke katodě (menší rychlost než</a:t>
            </a:r>
          </a:p>
          <a:p>
            <a:pPr marL="0" indent="0">
              <a:buNone/>
            </a:pPr>
            <a:r>
              <a:rPr lang="cs-CZ" sz="2000" dirty="0">
                <a:latin typeface="TeXGyrePagella" panose="00000500000000000000" pitchFamily="50" charset="-18"/>
              </a:rPr>
              <a:t>       elektrony)  </a:t>
            </a:r>
          </a:p>
          <a:p>
            <a:pPr marL="0" indent="0">
              <a:buNone/>
            </a:pPr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46" y="1744978"/>
            <a:ext cx="4340232" cy="136494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860" y="3643461"/>
            <a:ext cx="4616204" cy="187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45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Toroidní detektor ionizujícího záření (návrh detektoru 2. část)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42" y="1404595"/>
            <a:ext cx="10741058" cy="447773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eXGyrePagella" panose="00000500000000000000" pitchFamily="50" charset="-18"/>
              </a:rPr>
              <a:t>první návrh a realizace vlastního ‚‚</a:t>
            </a:r>
            <a:r>
              <a:rPr lang="cs-CZ" sz="2000" dirty="0" err="1">
                <a:latin typeface="TeXGyrePagella" panose="00000500000000000000" pitchFamily="50" charset="-18"/>
              </a:rPr>
              <a:t>low-cost</a:t>
            </a:r>
            <a:r>
              <a:rPr lang="cs-CZ" sz="2000" dirty="0">
                <a:latin typeface="TeXGyrePagella" panose="00000500000000000000" pitchFamily="50" charset="-18"/>
              </a:rPr>
              <a:t>‘‘ detektoru</a:t>
            </a: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7" y="1979067"/>
            <a:ext cx="2981972" cy="223647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79" y="1971217"/>
            <a:ext cx="2992439" cy="224432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09" y="1979067"/>
            <a:ext cx="3565480" cy="223647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197" y="4292461"/>
            <a:ext cx="2726399" cy="168269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93" y="4316859"/>
            <a:ext cx="1484354" cy="165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90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Prezentace prvních výsledků na ICAME 2015 (Hamburg)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89336" y="1404595"/>
            <a:ext cx="4764463" cy="447773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eXGyrePagella" panose="00000500000000000000" pitchFamily="50" charset="-18"/>
              </a:rPr>
              <a:t>ICAME (</a:t>
            </a:r>
            <a:r>
              <a:rPr lang="en-US" sz="2000" dirty="0">
                <a:latin typeface="TeXGyrePagella" panose="00000500000000000000" pitchFamily="50" charset="-18"/>
              </a:rPr>
              <a:t>International Conference on the Applications of the </a:t>
            </a:r>
            <a:r>
              <a:rPr lang="en-US" sz="2000" dirty="0" err="1">
                <a:latin typeface="TeXGyrePagella" panose="00000500000000000000" pitchFamily="50" charset="-18"/>
              </a:rPr>
              <a:t>Mössbauer</a:t>
            </a:r>
            <a:r>
              <a:rPr lang="en-US" sz="2000" dirty="0">
                <a:latin typeface="TeXGyrePagella" panose="00000500000000000000" pitchFamily="50" charset="-18"/>
              </a:rPr>
              <a:t> Effect</a:t>
            </a:r>
            <a:r>
              <a:rPr lang="cs-CZ" sz="2000" dirty="0">
                <a:latin typeface="TeXGyrePagella" panose="00000500000000000000" pitchFamily="50" charset="-18"/>
              </a:rPr>
              <a:t>)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prezentace toroidního plynového proporcionálního detektoru formou posteru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‚‚zlomový bod‘‘ – následovalo podání projektu TAČR (významná finanční podpora)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 poděkování doc. RNDr. Jiřímu </a:t>
            </a:r>
            <a:r>
              <a:rPr lang="cs-CZ" sz="2000" dirty="0" err="1">
                <a:latin typeface="TeXGyrePagella" panose="00000500000000000000" pitchFamily="50" charset="-18"/>
              </a:rPr>
              <a:t>Pechouškovi</a:t>
            </a:r>
            <a:r>
              <a:rPr lang="cs-CZ" sz="2000" dirty="0">
                <a:latin typeface="TeXGyrePagella" panose="00000500000000000000" pitchFamily="50" charset="-18"/>
              </a:rPr>
              <a:t>, Ph.D. (hlavní řešitel) za vypsání projektu</a:t>
            </a:r>
          </a:p>
          <a:p>
            <a:pPr marL="0" indent="0">
              <a:buNone/>
            </a:pPr>
            <a:r>
              <a:rPr lang="cs-CZ" sz="2000" dirty="0">
                <a:latin typeface="TeXGyrePagella" panose="00000500000000000000" pitchFamily="50" charset="-18"/>
              </a:rPr>
              <a:t> </a:t>
            </a: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2050" name="Picture 2" descr="Na obrázku může být: 1 person, stoj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94" y="1529835"/>
            <a:ext cx="5429839" cy="407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955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Toroidní detektor ionizujícího záření (kovové prototypy 3. část)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42" y="1404595"/>
            <a:ext cx="10741058" cy="447773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eXGyrePagella" panose="00000500000000000000" pitchFamily="50" charset="-18"/>
              </a:rPr>
              <a:t>nový návrh detektoru, realizace výroby pomocí 3D tisku (</a:t>
            </a:r>
            <a:r>
              <a:rPr lang="cs-CZ" sz="2000" dirty="0" err="1">
                <a:latin typeface="TeXGyrePagella" panose="00000500000000000000" pitchFamily="50" charset="-18"/>
              </a:rPr>
              <a:t>LaserCusing</a:t>
            </a:r>
            <a:r>
              <a:rPr lang="cs-CZ" sz="2000" dirty="0">
                <a:latin typeface="TeXGyrePagella" panose="00000500000000000000" pitchFamily="50" charset="-18"/>
              </a:rPr>
              <a:t>)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první kovový detektor (nerez)</a:t>
            </a: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3074" name="Picture 2" descr="Výsledek obrázku pro Concept Laser M2 cus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332" y="2959193"/>
            <a:ext cx="2604875" cy="200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9" y="2359460"/>
            <a:ext cx="2236495" cy="167737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9" y="4120893"/>
            <a:ext cx="2236495" cy="167737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90" y="2340618"/>
            <a:ext cx="4572969" cy="342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21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Toroidní detektor ionizujícího záření (optimalizace 4. část)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42" y="1404595"/>
            <a:ext cx="10741058" cy="447773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eXGyrePagella" panose="00000500000000000000" pitchFamily="50" charset="-18"/>
              </a:rPr>
              <a:t>hliníkové detektory různých tvarů (především okének)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jiné drobné modifikace (tloušťka anody, uchycení anody, usazení konektoru apod.) </a:t>
            </a: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2" y="2274647"/>
            <a:ext cx="3266387" cy="183734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1" y="4157588"/>
            <a:ext cx="3266387" cy="183734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97" y="2274647"/>
            <a:ext cx="2446343" cy="183475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97" y="4147204"/>
            <a:ext cx="2446343" cy="183475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20" y="4167970"/>
            <a:ext cx="2418654" cy="181399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409" y="2279998"/>
            <a:ext cx="3252277" cy="18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21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Toroidní detektor ionizujícího záření (finální řešení 5. část)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42" y="1404595"/>
            <a:ext cx="10741058" cy="447773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eXGyrePagella" panose="00000500000000000000" pitchFamily="50" charset="-18"/>
              </a:rPr>
              <a:t>po testování různých modifikací detektoru = návrh finálního řešení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vyroben pomocí CNC z duralu (katoda), anoda (</a:t>
            </a:r>
            <a:r>
              <a:rPr lang="cs-CZ" sz="2000" dirty="0" err="1">
                <a:latin typeface="TeXGyrePagella" panose="00000500000000000000" pitchFamily="50" charset="-18"/>
              </a:rPr>
              <a:t>W+Au</a:t>
            </a:r>
            <a:r>
              <a:rPr lang="cs-CZ" sz="2000" dirty="0">
                <a:latin typeface="TeXGyrePagella" panose="00000500000000000000" pitchFamily="50" charset="-18"/>
              </a:rPr>
              <a:t>, 50 µm), </a:t>
            </a:r>
            <a:r>
              <a:rPr lang="cs-CZ" sz="2000" dirty="0" err="1">
                <a:latin typeface="TeXGyrePagella" panose="00000500000000000000" pitchFamily="50" charset="-18"/>
              </a:rPr>
              <a:t>mylarová</a:t>
            </a:r>
            <a:r>
              <a:rPr lang="cs-CZ" sz="2000" dirty="0">
                <a:latin typeface="TeXGyrePagella" panose="00000500000000000000" pitchFamily="50" charset="-18"/>
              </a:rPr>
              <a:t> prohnutá okénka </a:t>
            </a: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70" y="2485507"/>
            <a:ext cx="5647539" cy="30590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418" y="2481236"/>
            <a:ext cx="5659923" cy="30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83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Proč vyvíjíme nová zařízení?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42" y="1404595"/>
            <a:ext cx="10741058" cy="447773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eXGyrePagella" panose="00000500000000000000" pitchFamily="50" charset="-18"/>
              </a:rPr>
              <a:t>Potřeba provádět experiment za nestandardních podmínek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Na trhu neexistuje komerčně dostupné zařízení co by zvládalo co chceme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Nové zařízení by bylo příliš drahé pro naše účely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Snaha „udělat něco co ještě nikdo neudělal“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Posunout hranice našeho poznání a dovedností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ABB4ADA-F31B-4113-9533-63AAE2648C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503" y="3429000"/>
            <a:ext cx="3360806" cy="2520000"/>
          </a:xfrm>
          <a:prstGeom prst="rect">
            <a:avLst/>
          </a:prstGeom>
        </p:spPr>
      </p:pic>
      <p:pic>
        <p:nvPicPr>
          <p:cNvPr id="9" name="Obrázek 8" descr="Obsah obrázku zelená, malé&#10;&#10;Popis byl vytvořen automaticky">
            <a:extLst>
              <a:ext uri="{FF2B5EF4-FFF2-40B4-BE49-F238E27FC236}">
                <a16:creationId xmlns:a16="http://schemas.microsoft.com/office/drawing/2014/main" id="{5B421698-AD4B-496E-B568-EF546A36CC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597" y="3429000"/>
            <a:ext cx="3360806" cy="2520000"/>
          </a:xfrm>
          <a:prstGeom prst="rect">
            <a:avLst/>
          </a:prstGeom>
        </p:spPr>
      </p:pic>
      <p:pic>
        <p:nvPicPr>
          <p:cNvPr id="8" name="Obrázek 7" descr="Obsah obrázku oranžová, stůl, vsedě, klávesnice&#10;&#10;Popis byl vytvořen automaticky">
            <a:extLst>
              <a:ext uri="{FF2B5EF4-FFF2-40B4-BE49-F238E27FC236}">
                <a16:creationId xmlns:a16="http://schemas.microsoft.com/office/drawing/2014/main" id="{A24533C6-0D87-4EE2-9A5D-F844E3F30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91" y="3429000"/>
            <a:ext cx="3360806" cy="252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43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Toroidní detektor ionizujícího záření (finální řešení 5. část)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42" y="1404595"/>
            <a:ext cx="10741058" cy="447773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eXGyrePagella" panose="00000500000000000000" pitchFamily="50" charset="-18"/>
              </a:rPr>
              <a:t>po testování různých modifikací detektoru = návrh finálního řešení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vyroben pomocí CNC z duralu (katoda), anoda (</a:t>
            </a:r>
            <a:r>
              <a:rPr lang="cs-CZ" sz="2000" dirty="0" err="1">
                <a:latin typeface="TeXGyrePagella" panose="00000500000000000000" pitchFamily="50" charset="-18"/>
              </a:rPr>
              <a:t>W+Au</a:t>
            </a:r>
            <a:r>
              <a:rPr lang="cs-CZ" sz="2000" dirty="0">
                <a:latin typeface="TeXGyrePagella" panose="00000500000000000000" pitchFamily="50" charset="-18"/>
              </a:rPr>
              <a:t>, 50 µm), </a:t>
            </a:r>
            <a:r>
              <a:rPr lang="cs-CZ" sz="2000" dirty="0" err="1">
                <a:latin typeface="TeXGyrePagella" panose="00000500000000000000" pitchFamily="50" charset="-18"/>
              </a:rPr>
              <a:t>mylarová</a:t>
            </a:r>
            <a:r>
              <a:rPr lang="cs-CZ" sz="2000" dirty="0">
                <a:latin typeface="TeXGyrePagella" panose="00000500000000000000" pitchFamily="50" charset="-18"/>
              </a:rPr>
              <a:t> prohnutá okénka </a:t>
            </a: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2050" name="Picture 2" descr="https://lh3.googleusercontent.com/zJr025s9qeaJImh1e6NgT7iX7AzKk3EWH5x_F2RfarUrhNH5J6XT-OL4U40tSjRQPQZi9Rt_C4X-fdwuObpH39NErdURT78Mg5Od0zLmXuRQNwEFsrREcyNX9i9Blbo-ccXJwp6oe2dZ2Mr5G5vYsI6G4iBBFtAuRiOVxHXQUUwYGv1GaDSMqWIeeXzRVup1GTL4E8Ptn40bHHvMPboSg31UMuR9c4AD5hE7F1pn8QETC8Gowr_zOPmW1LNZwwIktNnxiwkK0Awi7puJiTMGvQECzcp-1hqczL-o4wzRa8QSosVxUjbT7gqpr0EO3oGTnEm1Hn0ZcjXw3RgRHZw8b_shA0Pc7kk1qBeyyg5g0YP1Ps-2gh9PUaogBwVljw4vUmLsce_OYbTAAj7Nc7LN_dzAkLhdOVjDXLw6CWxrC6H9qjL9E0N3yMgfqmkQnp-n85RCU-qlRYKhquzYeasbG09Oh5tIw1l9SOEi_l3_KghmLfv72fgwk4z7_XCZaG0LnLGzOxAtBIumrrzT6X01d-vkGLD9N2s4Y2k6_8xtuzSDS6sxIeNzPAKyv-H27DcomI0o7Yjhk-suREQ7LI-SZuLC8eQxqGYW8RDReUcK6dNHIfAq4AVyr1YjPC3bmXqzoqW1RCPqje6qov6elgRenof_22mFf1XDdSu4NIjAV_LIoZ6bSmg8m7du22GdWpDdeuWlpPDS6jIxIvi-Ohp3ZIl1niwCeeICZ5TCsbFQrfsOHJWTOQ=w1250-h937-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01" y="2510443"/>
            <a:ext cx="3858933" cy="289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eTme1W2JG6FfZTQ5KkG25f7IGJaejt4WP8-DhvmIGX3I7J7vXlnhlZ8QwApRzt3533GJc9VmATeYPBhO6wcE_KjCG9aDWk-uLeWKFY1ktur1niTr_eHG1xbxNB8psUh2TZBe8UUL6AH5IDcL8TjolFjQjk5-rFJ8gBgwbskUNYGZ00OTFuYMIFWv82HW9YjX48sqMMVmetQB9Tqq-2e0jc1eJR0yH7Axz40Dss2Y_g1Q_ALCdQ-kfI77KdFSFyyUM7fvoi-HZgXmXcxYW4HsSU9NbPwX09WaNhT1iS6QVM4zbETX5vTPqa7cNXUIgrgOvrJI39urMPDjJOEMkyQz4JwZ8BiE4pprch6BkseWM3j8RLZPjCWsg_g7oLU6wVHGhANMEW7BCMNhpJNJxkT6cFqZw85hCdGFdDAoAd5NMGMQEQ0WYe5ss_YPZudiSSqh3xTxv-VC_7xBzTs_YkCSoTZ3l_aPUF3E7PBUrAyO1WxNbuJtsmO3tL6ha8uSBpch2I9cQHEorxirm7GxLs1Ag-XVvln1FdFgrNKnBrUCkx6EmJzftSUXY02S9gy80RgEfuOtpuRjOlR4LSGDowGikwooPhLAye5RxjJiHqtBPFV7Pqqh3u1NAvKWmEJ0OyeaABCi0TTR3OIWaMPpwSuE29oKbd4ytzFnZR6al1bt6lH_wcHvIe7LFCX1coSgnii3p5VGrx77KzHMmnzpH0yN4E-9AYWeDKDOFxsbfujQwtWCq9NqwA=w1250-h937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102" y="2510442"/>
            <a:ext cx="3858933" cy="289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3.googleusercontent.com/2GPBWeQz8ug6EzcK4vs7xynJUamEQSb7Rd73L1H1tu5a-NN4_qr9Fd7CcrM7l14H2is8KZUdKWubx6kjiFKatgazUTsKJsKfdFrXk2s3ugPYamWmb6LDHVD5XHZ01chmQcKOEQftmgFTwIvio_bkC94P46NoMziE7gWOAbggG4N5b_tOwlLlTGHKYyXNKPiLsawQcaQ8bPDvrtVF5WQraKU7kusc-P8vxpqcCdMNeRya40jF398o_7xmpS4ylH1F3nSIjpB4v0hYfvbE6BFZbc1ZycsG0YckCyfXuix5rXnuNVtl4mJOdEgDBo0eIOlj-ZI-_Wqpq4akpnbj7_mULzAp44rQvBPqZePwdvg-cDlRCDXVPMTsJKTP6W2dn07k2HgShOkrPdsPJMbO9vonI6x3KXAlcJO-GDoHhO070IouuJpWWTmv5buf0rauPpKa0ULq4nKuow_bVPWyAAOOXel04IxR0Z3OtFJAoT9Bxox2xPH9_AyYG1lEYTxrCfSCJtxJiMo8I8zLFypCztuzoj-UPe72jdux_7bef4ydCLwE_T9Wqt1qQ5qmSdYBOXmM5Qt9CYTl1B-fSlhOaBg1F3tBYzRFnWXWWXItpxMgy6AIPqaeaABDkc5JjmRRN4rNPoYEJMqziz9FISAIhdmDLUzN1tBzh6odnvIoo5b4h_F69y3X8XUwm1DtJ2LB4tuHvU734HaJki0Hc40xDFuREmvcfaQlnI5LnBqtwO_YTh3gRYwWlg=w1250-h937-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503" y="2510441"/>
            <a:ext cx="3858933" cy="289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300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Toroidní detektor ionizujícího záření (aplikace 6. část)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42" y="1404595"/>
            <a:ext cx="10741058" cy="447773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eXGyrePagella" panose="00000500000000000000" pitchFamily="50" charset="-18"/>
              </a:rPr>
              <a:t>implementace toroidního plynového proporcionálního detektoru do </a:t>
            </a:r>
            <a:r>
              <a:rPr lang="cs-CZ" sz="2000" dirty="0" err="1">
                <a:latin typeface="TeXGyrePagella" panose="00000500000000000000" pitchFamily="50" charset="-18"/>
              </a:rPr>
              <a:t>Mössbauerova</a:t>
            </a:r>
            <a:r>
              <a:rPr lang="cs-CZ" sz="2000" dirty="0">
                <a:latin typeface="TeXGyrePagella" panose="00000500000000000000" pitchFamily="50" charset="-18"/>
              </a:rPr>
              <a:t> spektrometru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myšlenka vytvoření ‚‚</a:t>
            </a:r>
            <a:r>
              <a:rPr lang="cs-CZ" sz="2000" dirty="0" err="1">
                <a:latin typeface="TeXGyrePagella" panose="00000500000000000000" pitchFamily="50" charset="-18"/>
              </a:rPr>
              <a:t>Austenitometru</a:t>
            </a:r>
            <a:r>
              <a:rPr lang="cs-CZ" sz="2000" dirty="0">
                <a:latin typeface="TeXGyrePagella" panose="00000500000000000000" pitchFamily="50" charset="-18"/>
              </a:rPr>
              <a:t>‘‘</a:t>
            </a: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22" y="2891019"/>
            <a:ext cx="4078022" cy="283135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47" y="2658579"/>
            <a:ext cx="3202182" cy="319150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34" y="2816835"/>
            <a:ext cx="4100152" cy="284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5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 err="1">
                <a:solidFill>
                  <a:srgbClr val="008066"/>
                </a:solidFill>
                <a:latin typeface="TeXGyrePagella" panose="00000500000000000000" pitchFamily="50" charset="-18"/>
              </a:rPr>
              <a:t>Austenitometr</a:t>
            </a:r>
            <a:endParaRPr lang="cs-CZ" sz="2800" dirty="0">
              <a:solidFill>
                <a:srgbClr val="008066"/>
              </a:solidFill>
              <a:latin typeface="TeXGyrePagella" panose="00000500000000000000" pitchFamily="50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42" y="1404595"/>
            <a:ext cx="10741058" cy="4477732"/>
          </a:xfrm>
        </p:spPr>
        <p:txBody>
          <a:bodyPr>
            <a:normAutofit/>
          </a:bodyPr>
          <a:lstStyle/>
          <a:p>
            <a:r>
              <a:rPr lang="cs-CZ" sz="2000" dirty="0" err="1">
                <a:latin typeface="TeXGyrePagella" panose="00000500000000000000" pitchFamily="50" charset="-18"/>
              </a:rPr>
              <a:t>Mössbauerův</a:t>
            </a:r>
            <a:r>
              <a:rPr lang="cs-CZ" sz="2000" dirty="0">
                <a:latin typeface="TeXGyrePagella" panose="00000500000000000000" pitchFamily="50" charset="-18"/>
              </a:rPr>
              <a:t> spektrometr v geometrii zpětného rozptylu (viz předchozí slajd)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schopnost určení množství (%) zbytkového austenitu (nežádoucí fáze) v ocelích   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navržení kompaktní sestavy (snadná manipulace se spektrometrem)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modulární systém</a:t>
            </a: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18" y="3133897"/>
            <a:ext cx="2449485" cy="183711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330" y="3133897"/>
            <a:ext cx="2449485" cy="1837114"/>
          </a:xfrm>
          <a:prstGeom prst="rect">
            <a:avLst/>
          </a:prstGeom>
        </p:spPr>
      </p:pic>
      <p:pic>
        <p:nvPicPr>
          <p:cNvPr id="3074" name="Picture 2" descr="https://lh3.googleusercontent.com/WGA0VUyIBUlzd4xlJRMzM6AyGugMqDKHXlFpvZ3TDS9zX6aNA0xxHPE6YNwg7vNvWfTHxzf3M7GMCEFKCSOn_nF1qT453ix4c2HAUCtrbcGtspL2UTwmkgwxikirrCPfQWS3KM8EIyWVd6z1A10eABIwKOkV8IGK52F6yFuMitFqLy5xmcEbkMyqU5QW-dtZKHk1E8LufOkajH7uZt8uHlNPT0QbWYZxSLC3DwjR0xUxZm5QJtxJ1N6uBqSZC3SAqfTx6sHOWtDP8JMC6W7lpWKTgXK8an2VeXtf-WOndIarG2opfDlordSfErrnIXzjYgWzDA0CWpsg_V6AECgPpXLZt2f9Gl5MHPuprn8FzczIgNjF6tu9CfSH4VpK4t8KkLi70us_lLTjA_2X7CRCy0HVHzUbnH3_aUVHmF2eeMptw7MwDWKjeQsNkuA4250Zr2GgHKkXIjy6OxpyzVjdGQ1MRdjE7OuxS46zx1XcRMaf8dxDyZVRlNVPE04Y-TWjrEve9NLgQFEsQ-CEkWLrmawqrBDPDDD4r4Jk0hWUZtPNwqvAOtGDqQOtLIHLfh52Uabx7RRsGJexOC5rKcMkh_bA3hKaDRABS4YrZmVIogVvJ-_UALs-6o58WWe35Wob-TsQP8X9c9Ku5PevkHcmDp3yUC8CHmR0gcGcXVfPZRG85BNWsXoCCdSkBIqmjZ3Spaw1fB2uR7Ajsb5tPYiKHfU-44xgamfUkhifcqHSdydjbr7dPA=w1250-h937-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586" y="3129248"/>
            <a:ext cx="2449485" cy="18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Šipka doprava 10"/>
          <p:cNvSpPr/>
          <p:nvPr/>
        </p:nvSpPr>
        <p:spPr>
          <a:xfrm rot="20700572">
            <a:off x="2737760" y="3856858"/>
            <a:ext cx="515389" cy="382385"/>
          </a:xfrm>
          <a:prstGeom prst="rightArrow">
            <a:avLst/>
          </a:prstGeom>
          <a:solidFill>
            <a:srgbClr val="008066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12"/>
          <p:cNvSpPr/>
          <p:nvPr/>
        </p:nvSpPr>
        <p:spPr>
          <a:xfrm rot="20700572">
            <a:off x="5894869" y="3856858"/>
            <a:ext cx="515389" cy="382385"/>
          </a:xfrm>
          <a:prstGeom prst="rightArrow">
            <a:avLst/>
          </a:prstGeom>
          <a:solidFill>
            <a:srgbClr val="008066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prava 13"/>
          <p:cNvSpPr/>
          <p:nvPr/>
        </p:nvSpPr>
        <p:spPr>
          <a:xfrm rot="20700572">
            <a:off x="9042593" y="3856858"/>
            <a:ext cx="515389" cy="382385"/>
          </a:xfrm>
          <a:prstGeom prst="rightArrow">
            <a:avLst/>
          </a:prstGeom>
          <a:solidFill>
            <a:srgbClr val="008066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Bublinový popisek ve tvaru obláčku 14"/>
          <p:cNvSpPr/>
          <p:nvPr/>
        </p:nvSpPr>
        <p:spPr>
          <a:xfrm>
            <a:off x="9763117" y="3129248"/>
            <a:ext cx="1940926" cy="1562793"/>
          </a:xfrm>
          <a:prstGeom prst="cloudCallout">
            <a:avLst/>
          </a:prstGeom>
          <a:solidFill>
            <a:schemeClr val="bg1"/>
          </a:solidFill>
          <a:ln>
            <a:solidFill>
              <a:srgbClr val="008066"/>
            </a:solidFill>
          </a:ln>
          <a:effectLst>
            <a:glow rad="101600">
              <a:srgbClr val="00806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10078756" y="3495145"/>
            <a:ext cx="1309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solidFill>
                  <a:srgbClr val="008066"/>
                </a:solidFill>
                <a:latin typeface="TeXGyrePagella" panose="00000500000000000000" pitchFamily="50" charset="-18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3820763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 err="1">
                <a:solidFill>
                  <a:srgbClr val="008066"/>
                </a:solidFill>
                <a:latin typeface="TeXGyrePagella" panose="00000500000000000000" pitchFamily="50" charset="-18"/>
              </a:rPr>
              <a:t>Austenitometr</a:t>
            </a:r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 (moduly)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42" y="1404595"/>
            <a:ext cx="10741058" cy="447773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eXGyrePagella" panose="00000500000000000000" pitchFamily="50" charset="-18"/>
              </a:rPr>
              <a:t>jednotlivé moduly (pohybové zařízení, HV zdroj, elektronika k detektoru, A/D převodník, měřicí aplikace,…)</a:t>
            </a: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2" y="2086495"/>
            <a:ext cx="2238523" cy="1678892"/>
          </a:xfrm>
          <a:prstGeom prst="rect">
            <a:avLst/>
          </a:prstGeom>
        </p:spPr>
      </p:pic>
      <p:pic>
        <p:nvPicPr>
          <p:cNvPr id="4098" name="Picture 2" descr="Výsledek obrázku pro applied kilovol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449" y="2019406"/>
            <a:ext cx="1681822" cy="189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638" y="2213130"/>
            <a:ext cx="2523639" cy="141924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4816" y="4404940"/>
            <a:ext cx="2278874" cy="1184246"/>
          </a:xfrm>
          <a:prstGeom prst="rect">
            <a:avLst/>
          </a:prstGeom>
        </p:spPr>
      </p:pic>
      <p:pic>
        <p:nvPicPr>
          <p:cNvPr id="4102" name="Picture 6" descr="Výsledek obrázku pro powered by labvi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982" y="4528972"/>
            <a:ext cx="952489" cy="9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lus 10"/>
          <p:cNvSpPr/>
          <p:nvPr/>
        </p:nvSpPr>
        <p:spPr>
          <a:xfrm rot="20430851">
            <a:off x="3078497" y="2489455"/>
            <a:ext cx="803716" cy="835675"/>
          </a:xfrm>
          <a:prstGeom prst="mathPlus">
            <a:avLst/>
          </a:prstGeom>
          <a:solidFill>
            <a:srgbClr val="008066"/>
          </a:solidFill>
          <a:ln>
            <a:solidFill>
              <a:schemeClr val="bg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ovná se 11"/>
          <p:cNvSpPr/>
          <p:nvPr/>
        </p:nvSpPr>
        <p:spPr>
          <a:xfrm rot="20749434">
            <a:off x="6272232" y="4753227"/>
            <a:ext cx="748145" cy="447441"/>
          </a:xfrm>
          <a:prstGeom prst="mathEqual">
            <a:avLst/>
          </a:prstGeom>
          <a:solidFill>
            <a:srgbClr val="008066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2" name="Plus 21"/>
          <p:cNvSpPr/>
          <p:nvPr/>
        </p:nvSpPr>
        <p:spPr>
          <a:xfrm rot="20430851">
            <a:off x="6165138" y="2489456"/>
            <a:ext cx="803716" cy="835675"/>
          </a:xfrm>
          <a:prstGeom prst="mathPlus">
            <a:avLst/>
          </a:prstGeom>
          <a:solidFill>
            <a:srgbClr val="008066"/>
          </a:solidFill>
          <a:ln>
            <a:solidFill>
              <a:schemeClr val="bg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Plus 22"/>
          <p:cNvSpPr/>
          <p:nvPr/>
        </p:nvSpPr>
        <p:spPr>
          <a:xfrm rot="20430851">
            <a:off x="10252073" y="2489456"/>
            <a:ext cx="803716" cy="835675"/>
          </a:xfrm>
          <a:prstGeom prst="mathPlus">
            <a:avLst/>
          </a:prstGeom>
          <a:solidFill>
            <a:srgbClr val="008066"/>
          </a:solidFill>
          <a:ln>
            <a:solidFill>
              <a:schemeClr val="bg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Plus 23"/>
          <p:cNvSpPr/>
          <p:nvPr/>
        </p:nvSpPr>
        <p:spPr>
          <a:xfrm rot="20430851">
            <a:off x="428684" y="4587377"/>
            <a:ext cx="803716" cy="835675"/>
          </a:xfrm>
          <a:prstGeom prst="mathPlus">
            <a:avLst/>
          </a:prstGeom>
          <a:solidFill>
            <a:srgbClr val="008066"/>
          </a:solidFill>
          <a:ln>
            <a:solidFill>
              <a:schemeClr val="bg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Plus 24"/>
          <p:cNvSpPr/>
          <p:nvPr/>
        </p:nvSpPr>
        <p:spPr>
          <a:xfrm rot="20430851">
            <a:off x="4082254" y="4529404"/>
            <a:ext cx="803716" cy="835675"/>
          </a:xfrm>
          <a:prstGeom prst="mathPlus">
            <a:avLst/>
          </a:prstGeom>
          <a:solidFill>
            <a:srgbClr val="008066"/>
          </a:solidFill>
          <a:ln>
            <a:solidFill>
              <a:schemeClr val="bg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Nadpis 1"/>
          <p:cNvSpPr txBox="1">
            <a:spLocks/>
          </p:cNvSpPr>
          <p:nvPr/>
        </p:nvSpPr>
        <p:spPr>
          <a:xfrm>
            <a:off x="7290832" y="4541669"/>
            <a:ext cx="4110330" cy="870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solidFill>
                  <a:srgbClr val="008066"/>
                </a:solidFill>
                <a:latin typeface="TeXGyrePagella" panose="00000500000000000000" pitchFamily="50" charset="-18"/>
              </a:rPr>
              <a:t>Austenitometr</a:t>
            </a:r>
            <a:endParaRPr lang="cs-CZ" sz="4000" b="1" dirty="0">
              <a:solidFill>
                <a:srgbClr val="008066"/>
              </a:solidFill>
              <a:latin typeface="TeXGyrePagella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755924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 err="1">
                <a:solidFill>
                  <a:srgbClr val="008066"/>
                </a:solidFill>
                <a:latin typeface="TeXGyrePagella" panose="00000500000000000000" pitchFamily="50" charset="-18"/>
              </a:rPr>
              <a:t>Austenitometr</a:t>
            </a:r>
            <a:endParaRPr lang="cs-CZ" sz="2800" dirty="0">
              <a:solidFill>
                <a:srgbClr val="008066"/>
              </a:solidFill>
              <a:latin typeface="TeXGyrePagella" panose="00000500000000000000" pitchFamily="50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42" y="1404595"/>
            <a:ext cx="10741058" cy="4477732"/>
          </a:xfrm>
        </p:spPr>
        <p:txBody>
          <a:bodyPr>
            <a:normAutofit/>
          </a:bodyPr>
          <a:lstStyle/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21" y="1279847"/>
            <a:ext cx="3858805" cy="23394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21" y="3712208"/>
            <a:ext cx="3858805" cy="2170119"/>
          </a:xfrm>
          <a:prstGeom prst="rect">
            <a:avLst/>
          </a:prstGeom>
        </p:spPr>
      </p:pic>
      <p:pic>
        <p:nvPicPr>
          <p:cNvPr id="5122" name="Picture 2" descr="https://lh3.googleusercontent.com/19JBSuf0HyeOnOWKMTni_jrkMn37l08ji4PWAqDBWiMwqWEqwW57zUGGtaNaWCI4LhekQQJ4c2Bd2xKOtL7lLFgL_SJ8a5lK0kJbV_p7-hGfP2PY6v3ITLw3Eaqg0wHXEXJd0R9vWGkwfmd3rTAF0D_twqLBjCuJ0IePGS8F7ADesl9_aDLqRJw7F_ueBik4BjQckfpyBSi5pVf9Yxv7azP05xltSS4pDAWSFWJhPtGx927qQbs7_LKfl_kzJ0OqEZlTLrexXs2V8k_5hiiiuHW8DLI2F6WQrOGpUsrb2SYoi-rH2FafEMPr7EfzKBvzESfeQ2T6oQLTz0WevXXtzx6mMQV2hrmGUGOFtc9McQ_zEl4wkLtpEfmHnhJ_F8gdXy9uRFx3p1_swVgUYsdLyIqupZcmpF02z91AFtMKSiRGsNlrxJyYhz_8Edb74fL5IODHKAm8ePHYZFwFWjTqKsoBaDQfYXQYfUuhwR4OOfO0q39258IVTnYBfnvflwoL6E0GDDifRoW9hVWguTKmWfBsXZlOtVEARkiIfEsPXrNv-sWk8m6nrGdLwNBPuDV73NhKtt02CjwN7w7oocOcT_vd6t9UzdGZR-cm3X2Z8ylS4lxRKn4-_exQj6yfPEXegbkXjP_hv7KNyxVdf9B1yFTWWBxP5NdUVMkkh5DKTzc_MjY9MWAxe4-yCRQrRIsDbn7IdYfpXIqsn6-sW4K2IDhKbInHCwPTppoYOnYafsqQ8oLpYQ=w993-h888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4" y="1279847"/>
            <a:ext cx="5141508" cy="460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510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 err="1">
                <a:solidFill>
                  <a:srgbClr val="008066"/>
                </a:solidFill>
                <a:latin typeface="TeXGyrePagella" panose="00000500000000000000" pitchFamily="50" charset="-18"/>
              </a:rPr>
              <a:t>Austenitometr</a:t>
            </a:r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42" y="1404595"/>
            <a:ext cx="10741058" cy="447773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eXGyrePagella" panose="00000500000000000000" pitchFamily="50" charset="-18"/>
              </a:rPr>
              <a:t>stále probíhá vývoj a vylepšování systému 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účinnější stínění zdroje ionizujícího záření (radiační bezpečnost)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vývoj vlastní elektroniky (snižování nákladů)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zpřesňování algoritmu pro výpočet množství austenitu vůči ostatním fázím</a:t>
            </a: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95" y="3158835"/>
            <a:ext cx="2120798" cy="2502131"/>
          </a:xfrm>
          <a:prstGeom prst="rect">
            <a:avLst/>
          </a:prstGeom>
        </p:spPr>
      </p:pic>
      <p:pic>
        <p:nvPicPr>
          <p:cNvPr id="1026" name="Picture 2" descr="DSC_6481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446" y="3175941"/>
            <a:ext cx="3701513" cy="246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466" y="2964560"/>
            <a:ext cx="4179802" cy="291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922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Shrnutí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42" y="1404595"/>
            <a:ext cx="10741058" cy="4477732"/>
          </a:xfrm>
        </p:spPr>
        <p:txBody>
          <a:bodyPr>
            <a:normAutofit/>
          </a:bodyPr>
          <a:lstStyle/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1B334792-6CB6-41DA-B59D-E7B1F787E538}"/>
              </a:ext>
            </a:extLst>
          </p:cNvPr>
          <p:cNvSpPr txBox="1">
            <a:spLocks/>
          </p:cNvSpPr>
          <p:nvPr/>
        </p:nvSpPr>
        <p:spPr>
          <a:xfrm>
            <a:off x="765142" y="1556995"/>
            <a:ext cx="10741058" cy="44777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u="sng" dirty="0">
                <a:latin typeface="TeXGyrePagella" panose="00000500000000000000" pitchFamily="50" charset="-18"/>
              </a:rPr>
              <a:t>Vývoj nového zařízení prakticky následuje tyto kroky:</a:t>
            </a:r>
          </a:p>
          <a:p>
            <a:endParaRPr lang="cs-CZ" sz="200" u="sng" dirty="0">
              <a:latin typeface="TeXGyrePagella" panose="00000500000000000000" pitchFamily="50" charset="-18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cs-CZ" sz="1800" dirty="0">
                <a:latin typeface="TeXGyrePagella" panose="00000500000000000000" pitchFamily="50" charset="-18"/>
              </a:rPr>
              <a:t>Nápad nebo potřeba nového systému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800" dirty="0">
                <a:latin typeface="TeXGyrePagella" panose="00000500000000000000" pitchFamily="50" charset="-18"/>
              </a:rPr>
              <a:t>Studium problematiky</a:t>
            </a:r>
            <a:r>
              <a:rPr lang="ru-RU" sz="1800" dirty="0">
                <a:latin typeface="TeXGyrePagella" panose="00000500000000000000" pitchFamily="50" charset="-18"/>
              </a:rPr>
              <a:t>,</a:t>
            </a:r>
            <a:r>
              <a:rPr lang="cs-CZ" sz="1800" dirty="0">
                <a:latin typeface="TeXGyrePagella" panose="00000500000000000000" pitchFamily="50" charset="-18"/>
              </a:rPr>
              <a:t> shromažďování informací</a:t>
            </a:r>
            <a:r>
              <a:rPr lang="ru-RU" sz="1800" dirty="0">
                <a:latin typeface="TeXGyrePagella" panose="00000500000000000000" pitchFamily="50" charset="-18"/>
              </a:rPr>
              <a:t>, </a:t>
            </a:r>
            <a:r>
              <a:rPr lang="cs-CZ" sz="1800" dirty="0">
                <a:latin typeface="TeXGyrePagella" panose="00000500000000000000" pitchFamily="50" charset="-18"/>
              </a:rPr>
              <a:t>konzultace s kolegy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800" dirty="0">
                <a:latin typeface="TeXGyrePagella" panose="00000500000000000000" pitchFamily="50" charset="-18"/>
              </a:rPr>
              <a:t>První „nástřelové“ modely a výkresy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800" dirty="0">
                <a:latin typeface="TeXGyrePagella" panose="00000500000000000000" pitchFamily="50" charset="-18"/>
              </a:rPr>
              <a:t>Vyrobení prvního prototypu a jeho otestování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800" dirty="0">
                <a:latin typeface="TeXGyrePagella" panose="00000500000000000000" pitchFamily="50" charset="-18"/>
              </a:rPr>
              <a:t>Úprava nebo vylepšení stávajícího modelu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800" dirty="0">
                <a:latin typeface="TeXGyrePagella" panose="00000500000000000000" pitchFamily="50" charset="-18"/>
              </a:rPr>
              <a:t>Vyrobení ještě lepšího prototypu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800" dirty="0">
                <a:solidFill>
                  <a:schemeClr val="accent3"/>
                </a:solidFill>
                <a:latin typeface="TeXGyrePagella" panose="00000500000000000000" pitchFamily="50" charset="-18"/>
              </a:rPr>
              <a:t>???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800" dirty="0">
                <a:solidFill>
                  <a:schemeClr val="accent3"/>
                </a:solidFill>
                <a:latin typeface="TeXGyrePagella" panose="00000500000000000000" pitchFamily="50" charset="-18"/>
              </a:rPr>
              <a:t>Profitovat? Komercionalizovat?</a:t>
            </a:r>
            <a:endParaRPr lang="cs-CZ" sz="1600" dirty="0">
              <a:solidFill>
                <a:schemeClr val="accent3"/>
              </a:solidFill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r>
              <a:rPr lang="cs-CZ" sz="2000" dirty="0">
                <a:latin typeface="TeXGyrePagella" panose="00000500000000000000" pitchFamily="50" charset="-18"/>
              </a:rPr>
              <a:t>Běžně říkáme </a:t>
            </a:r>
            <a:r>
              <a:rPr lang="cs-CZ" sz="2000" i="1" dirty="0">
                <a:latin typeface="TeXGyrePagella" panose="00000500000000000000" pitchFamily="50" charset="-18"/>
              </a:rPr>
              <a:t>„dvakrát měř, jednou rež“ </a:t>
            </a:r>
          </a:p>
          <a:p>
            <a:pPr marL="0" indent="0">
              <a:buNone/>
            </a:pPr>
            <a:r>
              <a:rPr lang="cs-CZ" sz="2000" dirty="0">
                <a:latin typeface="TeXGyrePagella" panose="00000500000000000000" pitchFamily="50" charset="-18"/>
              </a:rPr>
              <a:t>	→ my preferujeme </a:t>
            </a:r>
            <a:r>
              <a:rPr lang="cs-CZ" sz="2000" i="1" dirty="0">
                <a:latin typeface="TeXGyrePagella" panose="00000500000000000000" pitchFamily="50" charset="-18"/>
              </a:rPr>
              <a:t>„třikrát nastuduj, dvakrát měř, jednou řež“</a:t>
            </a:r>
          </a:p>
          <a:p>
            <a:pPr marL="0" indent="0">
              <a:buNone/>
            </a:pPr>
            <a:endParaRPr lang="cs-CZ" sz="2000" i="1" dirty="0">
              <a:latin typeface="TeXGyrePagella" panose="00000500000000000000" pitchFamily="50" charset="-18"/>
            </a:endParaRPr>
          </a:p>
          <a:p>
            <a:r>
              <a:rPr lang="cs-CZ" sz="2000" dirty="0">
                <a:latin typeface="TeXGyrePagella" panose="00000500000000000000" pitchFamily="50" charset="-18"/>
              </a:rPr>
              <a:t>Vývoj nikdy nekončí…</a:t>
            </a: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endParaRPr lang="cs-CZ" sz="2000" dirty="0">
              <a:latin typeface="TeXGyrePagella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615377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5471" y="2701107"/>
            <a:ext cx="10515600" cy="870556"/>
          </a:xfrm>
        </p:spPr>
        <p:txBody>
          <a:bodyPr>
            <a:noAutofit/>
          </a:bodyPr>
          <a:lstStyle/>
          <a:p>
            <a:pPr algn="ctr"/>
            <a:r>
              <a:rPr lang="cs-CZ" sz="6000" b="1" dirty="0">
                <a:solidFill>
                  <a:srgbClr val="008066"/>
                </a:solidFill>
                <a:latin typeface="TeXGyrePagella" panose="00000500000000000000" pitchFamily="50" charset="-18"/>
              </a:rPr>
              <a:t>Děkujeme za pozornost!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58416" y="5203461"/>
            <a:ext cx="1067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TeXGyrePagella" panose="00000500000000000000" pitchFamily="50" charset="-18"/>
              </a:rPr>
              <a:t>Autoři by rádi poděkovali interním IGA grantům Univerzity Palackého v Olomouci IGA_PrF_2019_002 a IGA_PrF_2019_023 za finanční podporu. </a:t>
            </a:r>
          </a:p>
        </p:txBody>
      </p:sp>
    </p:spTree>
    <p:extLst>
      <p:ext uri="{BB962C8B-B14F-4D97-AF65-F5344CB8AC3E}">
        <p14:creationId xmlns:p14="http://schemas.microsoft.com/office/powerpoint/2010/main" val="3901260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Naše tři </a:t>
            </a:r>
            <a:r>
              <a:rPr lang="cs-CZ" sz="2800" dirty="0" err="1">
                <a:solidFill>
                  <a:srgbClr val="008066"/>
                </a:solidFill>
                <a:latin typeface="TeXGyrePagella" panose="00000500000000000000" pitchFamily="50" charset="-18"/>
              </a:rPr>
              <a:t>protypová</a:t>
            </a:r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 zařízení a s čím souvisí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42" y="1404595"/>
            <a:ext cx="10741058" cy="44777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b="1" dirty="0">
              <a:latin typeface="TeXGyrePagella" panose="00000500000000000000" pitchFamily="50" charset="-18"/>
            </a:endParaRPr>
          </a:p>
          <a:p>
            <a:pPr marL="0" indent="0">
              <a:buNone/>
            </a:pPr>
            <a:endParaRPr lang="cs-CZ" sz="2000" b="1" dirty="0">
              <a:latin typeface="TeXGyrePagella" panose="00000500000000000000" pitchFamily="50" charset="-18"/>
            </a:endParaRPr>
          </a:p>
          <a:p>
            <a:pPr marL="0" indent="0">
              <a:buNone/>
            </a:pPr>
            <a:r>
              <a:rPr lang="cs-CZ" sz="2000" b="1" dirty="0">
                <a:latin typeface="TeXGyrePagella" panose="00000500000000000000" pitchFamily="50" charset="-18"/>
              </a:rPr>
              <a:t>MS </a:t>
            </a:r>
            <a:r>
              <a:rPr lang="cs-CZ" sz="2000" b="1" dirty="0" err="1">
                <a:latin typeface="TeXGyrePagella" panose="00000500000000000000" pitchFamily="50" charset="-18"/>
              </a:rPr>
              <a:t>mikroreaktor</a:t>
            </a:r>
            <a:endParaRPr lang="cs-CZ" sz="2000" b="1" dirty="0">
              <a:latin typeface="TeXGyrePagella" panose="00000500000000000000" pitchFamily="50" charset="-18"/>
            </a:endParaRPr>
          </a:p>
          <a:p>
            <a:pPr marL="0" indent="0">
              <a:buNone/>
            </a:pPr>
            <a:endParaRPr lang="cs-CZ" sz="2000" b="1" dirty="0">
              <a:latin typeface="TeXGyrePagella" panose="00000500000000000000" pitchFamily="50" charset="-18"/>
            </a:endParaRPr>
          </a:p>
          <a:p>
            <a:pPr marL="0" indent="0">
              <a:buNone/>
            </a:pPr>
            <a:endParaRPr lang="cs-CZ" sz="2000" b="1" dirty="0">
              <a:latin typeface="TeXGyrePagella" panose="00000500000000000000" pitchFamily="50" charset="-18"/>
            </a:endParaRPr>
          </a:p>
          <a:p>
            <a:pPr marL="0" indent="0">
              <a:buNone/>
            </a:pPr>
            <a:r>
              <a:rPr lang="cs-CZ" sz="2000" b="1" dirty="0">
                <a:latin typeface="TeXGyrePagella" panose="00000500000000000000" pitchFamily="50" charset="-18"/>
              </a:rPr>
              <a:t>Toroidní detektor</a:t>
            </a:r>
          </a:p>
          <a:p>
            <a:pPr marL="0" indent="0">
              <a:buNone/>
            </a:pPr>
            <a:endParaRPr lang="cs-CZ" sz="2000" b="1" dirty="0">
              <a:latin typeface="TeXGyrePagella" panose="00000500000000000000" pitchFamily="50" charset="-18"/>
            </a:endParaRPr>
          </a:p>
          <a:p>
            <a:pPr marL="0" indent="0">
              <a:buNone/>
            </a:pPr>
            <a:endParaRPr lang="cs-CZ" sz="2000" b="1" dirty="0">
              <a:latin typeface="TeXGyrePagella" panose="00000500000000000000" pitchFamily="50" charset="-18"/>
            </a:endParaRPr>
          </a:p>
          <a:p>
            <a:pPr marL="0" indent="0">
              <a:buNone/>
            </a:pPr>
            <a:r>
              <a:rPr lang="cs-CZ" sz="2000" b="1" dirty="0" err="1">
                <a:latin typeface="TeXGyrePagella" panose="00000500000000000000" pitchFamily="50" charset="-18"/>
              </a:rPr>
              <a:t>Austenitometr</a:t>
            </a:r>
            <a:endParaRPr lang="cs-CZ" sz="2000" b="1" dirty="0">
              <a:latin typeface="TeXGyrePagella" panose="00000500000000000000" pitchFamily="50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9" name="Obrázek 8" descr="Obsah obrázku interiér, počítač, vsedě, stůl&#10;&#10;Popis byl vytvořen automaticky">
            <a:extLst>
              <a:ext uri="{FF2B5EF4-FFF2-40B4-BE49-F238E27FC236}">
                <a16:creationId xmlns:a16="http://schemas.microsoft.com/office/drawing/2014/main" id="{3CFD392D-0504-4179-BD8C-CEB0A6FD33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127" y="3722327"/>
            <a:ext cx="2880000" cy="2160000"/>
          </a:xfrm>
          <a:prstGeom prst="rect">
            <a:avLst/>
          </a:prstGeom>
        </p:spPr>
      </p:pic>
      <p:pic>
        <p:nvPicPr>
          <p:cNvPr id="11" name="Obrázek 10" descr="Obsah obrázku interiér, stůl, vsedě, černá&#10;&#10;Popis byl vytvořen automaticky">
            <a:extLst>
              <a:ext uri="{FF2B5EF4-FFF2-40B4-BE49-F238E27FC236}">
                <a16:creationId xmlns:a16="http://schemas.microsoft.com/office/drawing/2014/main" id="{124FD9C4-EE1C-42FB-9C4B-44809A425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95" y="2349000"/>
            <a:ext cx="2879014" cy="2160000"/>
          </a:xfrm>
          <a:prstGeom prst="rect">
            <a:avLst/>
          </a:prstGeom>
        </p:spPr>
      </p:pic>
      <p:pic>
        <p:nvPicPr>
          <p:cNvPr id="7" name="Obrázek 6" descr="Obsah obrázku interiér, objekt, vsedě, malé&#10;&#10;Popis byl vytvořen automaticky">
            <a:extLst>
              <a:ext uri="{FF2B5EF4-FFF2-40B4-BE49-F238E27FC236}">
                <a16:creationId xmlns:a16="http://schemas.microsoft.com/office/drawing/2014/main" id="{A5DC10D4-B5EC-4EDA-B704-E0EFB240E0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132" y="850288"/>
            <a:ext cx="2873762" cy="2160000"/>
          </a:xfrm>
          <a:prstGeom prst="rect">
            <a:avLst/>
          </a:prstGeom>
        </p:spPr>
      </p:pic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490BBD51-3030-48C2-9D7C-B1EE42AF9B1E}"/>
              </a:ext>
            </a:extLst>
          </p:cNvPr>
          <p:cNvSpPr/>
          <p:nvPr/>
        </p:nvSpPr>
        <p:spPr>
          <a:xfrm rot="21112039">
            <a:off x="3108272" y="1833474"/>
            <a:ext cx="5433931" cy="344863"/>
          </a:xfrm>
          <a:prstGeom prst="rightArrow">
            <a:avLst/>
          </a:prstGeom>
          <a:solidFill>
            <a:srgbClr val="008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F87C2851-077B-46A3-95D1-F5F7BE56BE43}"/>
              </a:ext>
            </a:extLst>
          </p:cNvPr>
          <p:cNvSpPr/>
          <p:nvPr/>
        </p:nvSpPr>
        <p:spPr>
          <a:xfrm rot="21213268">
            <a:off x="3024005" y="3177205"/>
            <a:ext cx="2993203" cy="344863"/>
          </a:xfrm>
          <a:prstGeom prst="rightArrow">
            <a:avLst/>
          </a:prstGeom>
          <a:solidFill>
            <a:srgbClr val="008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C92475B2-B154-41A9-88D9-8CF92DED475C}"/>
              </a:ext>
            </a:extLst>
          </p:cNvPr>
          <p:cNvSpPr/>
          <p:nvPr/>
        </p:nvSpPr>
        <p:spPr>
          <a:xfrm>
            <a:off x="2907882" y="4713402"/>
            <a:ext cx="900547" cy="298118"/>
          </a:xfrm>
          <a:prstGeom prst="rightArrow">
            <a:avLst/>
          </a:prstGeom>
          <a:solidFill>
            <a:srgbClr val="008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779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Co je </a:t>
            </a:r>
            <a:r>
              <a:rPr lang="cs-CZ" sz="2800" dirty="0" err="1">
                <a:solidFill>
                  <a:srgbClr val="008066"/>
                </a:solidFill>
                <a:latin typeface="TeXGyrePagella" panose="00000500000000000000" pitchFamily="50" charset="-18"/>
              </a:rPr>
              <a:t>Mössbauerův</a:t>
            </a:r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 jev a proč je pro nás stěžejní?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42" y="1404595"/>
            <a:ext cx="10741058" cy="447773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eXGyrePagella" panose="00000500000000000000" pitchFamily="50" charset="-18"/>
              </a:rPr>
              <a:t>Odborné označení - </a:t>
            </a:r>
            <a:r>
              <a:rPr lang="cs-CZ" sz="2000" dirty="0" err="1">
                <a:latin typeface="TeXGyrePagella" panose="00000500000000000000" pitchFamily="50" charset="-18"/>
              </a:rPr>
              <a:t>bezodrazová</a:t>
            </a:r>
            <a:r>
              <a:rPr lang="cs-CZ" sz="2000" dirty="0">
                <a:latin typeface="TeXGyrePagella" panose="00000500000000000000" pitchFamily="50" charset="-18"/>
              </a:rPr>
              <a:t> </a:t>
            </a:r>
            <a:r>
              <a:rPr lang="cs-CZ" sz="2000" dirty="0" err="1">
                <a:latin typeface="TeXGyrePagella" panose="00000500000000000000" pitchFamily="50" charset="-18"/>
              </a:rPr>
              <a:t>emisní-absorbční</a:t>
            </a:r>
            <a:r>
              <a:rPr lang="cs-CZ" sz="2000" dirty="0">
                <a:latin typeface="TeXGyrePagella" panose="00000500000000000000" pitchFamily="50" charset="-18"/>
              </a:rPr>
              <a:t> jaderná rezonance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Objevil Rudolf Ludwig Mössbauer v roce 1958</a:t>
            </a:r>
          </a:p>
          <a:p>
            <a:pPr lvl="1"/>
            <a:r>
              <a:rPr lang="cs-CZ" sz="1600" dirty="0">
                <a:latin typeface="TeXGyrePagella" panose="00000500000000000000" pitchFamily="50" charset="-18"/>
              </a:rPr>
              <a:t>V roce 1961 dostal za tento objev Nobelovu cenu a jev nese jeho jméno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Jedná se o jednoduchý princip:</a:t>
            </a:r>
          </a:p>
          <a:p>
            <a:pPr marL="0" indent="0">
              <a:buNone/>
            </a:pPr>
            <a:r>
              <a:rPr lang="cs-CZ" sz="2000" dirty="0">
                <a:latin typeface="TeXGyrePagella" panose="00000500000000000000" pitchFamily="50" charset="-18"/>
              </a:rPr>
              <a:t>	</a:t>
            </a:r>
            <a:r>
              <a:rPr lang="cs-CZ" sz="2000" b="1" i="1" dirty="0">
                <a:latin typeface="TeXGyrePagella" panose="00000500000000000000" pitchFamily="50" charset="-18"/>
              </a:rPr>
              <a:t>Jak interaguje pevná látka se zářením? </a:t>
            </a:r>
          </a:p>
          <a:p>
            <a:pPr marL="0" indent="0">
              <a:buNone/>
            </a:pPr>
            <a:r>
              <a:rPr lang="cs-CZ" sz="2000" b="1" i="1" dirty="0">
                <a:latin typeface="TeXGyrePagella" panose="00000500000000000000" pitchFamily="50" charset="-18"/>
              </a:rPr>
              <a:t>		</a:t>
            </a:r>
            <a:r>
              <a:rPr lang="cs-CZ" sz="2000" u="sng" dirty="0">
                <a:latin typeface="TeXGyrePagella" panose="00000500000000000000" pitchFamily="50" charset="-18"/>
              </a:rPr>
              <a:t>prostá odpověď:</a:t>
            </a:r>
            <a:r>
              <a:rPr lang="cs-CZ" sz="2000" dirty="0">
                <a:latin typeface="TeXGyrePagella" panose="00000500000000000000" pitchFamily="50" charset="-18"/>
              </a:rPr>
              <a:t> je průsvitná, odrazná nebo pohlcující</a:t>
            </a:r>
          </a:p>
          <a:p>
            <a:pPr marL="0" indent="0">
              <a:buNone/>
            </a:pPr>
            <a:r>
              <a:rPr lang="cs-CZ" sz="2400" dirty="0">
                <a:latin typeface="TeXGyrePagella" panose="00000500000000000000" pitchFamily="50" charset="-18"/>
              </a:rPr>
              <a:t>			</a:t>
            </a:r>
            <a:r>
              <a:rPr lang="cs-CZ" sz="2400" b="1" dirty="0">
                <a:latin typeface="TeXGyrePagella" panose="00000500000000000000" pitchFamily="50" charset="-18"/>
              </a:rPr>
              <a:t>→ to stejné platí i na kvantové úrovni!</a:t>
            </a:r>
          </a:p>
          <a:p>
            <a:endParaRPr lang="cs-CZ" sz="2000" dirty="0">
              <a:latin typeface="TeXGyrePagella" panose="00000500000000000000" pitchFamily="50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7" name="Obrázek 6" descr="Obsah obrázku muž, osoba, fotka, vázanka&#10;&#10;Popis byl vytvořen automaticky">
            <a:extLst>
              <a:ext uri="{FF2B5EF4-FFF2-40B4-BE49-F238E27FC236}">
                <a16:creationId xmlns:a16="http://schemas.microsoft.com/office/drawing/2014/main" id="{7EC094B6-E4BA-4CCF-A60F-3ED2AB51B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656" y="868907"/>
            <a:ext cx="2143125" cy="3028950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3E57452A-F6CB-4135-9A31-55D0194AB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094" y="4256074"/>
            <a:ext cx="4203297" cy="1800000"/>
          </a:xfrm>
          <a:prstGeom prst="rect">
            <a:avLst/>
          </a:prstGeom>
        </p:spPr>
      </p:pic>
      <p:pic>
        <p:nvPicPr>
          <p:cNvPr id="11" name="Obrázek 10" descr="Obsah obrázku hodiny&#10;&#10;Popis byl vytvořen automaticky">
            <a:extLst>
              <a:ext uri="{FF2B5EF4-FFF2-40B4-BE49-F238E27FC236}">
                <a16:creationId xmlns:a16="http://schemas.microsoft.com/office/drawing/2014/main" id="{E3AA6200-7893-460B-85CD-9606FCCBC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36" y="4277969"/>
            <a:ext cx="38100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19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91F97CBE-CEC8-4A67-A29B-9A0599B462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922" y="4060614"/>
            <a:ext cx="2821242" cy="19587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Jak měříme </a:t>
            </a:r>
            <a:r>
              <a:rPr lang="cs-CZ" sz="2800" dirty="0" err="1">
                <a:solidFill>
                  <a:srgbClr val="008066"/>
                </a:solidFill>
                <a:latin typeface="TeXGyrePagella" panose="00000500000000000000" pitchFamily="50" charset="-18"/>
              </a:rPr>
              <a:t>Mössbauerův</a:t>
            </a:r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 jev?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42" y="1404595"/>
            <a:ext cx="10741058" cy="4477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latin typeface="TeXGyrePagella" panose="00000500000000000000" pitchFamily="50" charset="-18"/>
              </a:rPr>
              <a:t>(2)  Zdroj záření a jeho „</a:t>
            </a:r>
            <a:r>
              <a:rPr lang="cs-CZ" sz="2000" dirty="0" err="1">
                <a:latin typeface="TeXGyrePagella" panose="00000500000000000000" pitchFamily="50" charset="-18"/>
              </a:rPr>
              <a:t>polychromatizace</a:t>
            </a:r>
            <a:r>
              <a:rPr lang="cs-CZ" sz="2000" dirty="0">
                <a:latin typeface="TeXGyrePagella" panose="00000500000000000000" pitchFamily="50" charset="-18"/>
              </a:rPr>
              <a:t>“  →  (1) pohybové zařízení</a:t>
            </a:r>
          </a:p>
          <a:p>
            <a:pPr marL="914400" lvl="2" indent="0">
              <a:buNone/>
            </a:pPr>
            <a:r>
              <a:rPr lang="cs-CZ" sz="1200" dirty="0">
                <a:latin typeface="TeXGyrePagella" panose="00000500000000000000" pitchFamily="50" charset="-18"/>
              </a:rPr>
              <a:t>(Dopplerovská modulace energie/frekvence záření)</a:t>
            </a:r>
          </a:p>
          <a:p>
            <a:pPr marL="0" indent="0">
              <a:buNone/>
            </a:pPr>
            <a:r>
              <a:rPr lang="cs-CZ" sz="2000" dirty="0">
                <a:latin typeface="TeXGyrePagella" panose="00000500000000000000" pitchFamily="50" charset="-18"/>
              </a:rPr>
              <a:t>(3)  Kolimátor na usměrnění záření</a:t>
            </a:r>
          </a:p>
          <a:p>
            <a:pPr marL="0" indent="0">
              <a:buNone/>
            </a:pPr>
            <a:r>
              <a:rPr lang="cs-CZ" sz="2000" dirty="0">
                <a:latin typeface="TeXGyrePagella" panose="00000500000000000000" pitchFamily="50" charset="-18"/>
              </a:rPr>
              <a:t>(4)  Vzorek který pozorujeme</a:t>
            </a:r>
          </a:p>
          <a:p>
            <a:pPr marL="0" indent="0">
              <a:buNone/>
            </a:pPr>
            <a:r>
              <a:rPr lang="cs-CZ" sz="2000" dirty="0">
                <a:latin typeface="TeXGyrePagella" panose="00000500000000000000" pitchFamily="50" charset="-18"/>
              </a:rPr>
              <a:t>(5)  Detektor ionizujícího záření</a:t>
            </a:r>
          </a:p>
          <a:p>
            <a:pPr marL="0" indent="0">
              <a:buNone/>
            </a:pPr>
            <a:r>
              <a:rPr lang="cs-CZ" sz="2000" dirty="0">
                <a:latin typeface="TeXGyrePagella" panose="00000500000000000000" pitchFamily="50" charset="-18"/>
              </a:rPr>
              <a:t>		        </a:t>
            </a:r>
            <a:r>
              <a:rPr lang="cs-CZ" sz="2000" i="1" dirty="0">
                <a:latin typeface="TeXGyrePagella" panose="00000500000000000000" pitchFamily="50" charset="-18"/>
              </a:rPr>
              <a:t>→ Zpracování a vyhodnocení elektronikou</a:t>
            </a:r>
          </a:p>
          <a:p>
            <a:endParaRPr lang="cs-CZ" sz="2000" dirty="0">
              <a:latin typeface="TeXGyrePagella" panose="00000500000000000000" pitchFamily="50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1F12AB9-3C53-4E8E-8516-020A3B5A9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06" y="3188912"/>
            <a:ext cx="2658228" cy="2520000"/>
          </a:xfrm>
          <a:prstGeom prst="rect">
            <a:avLst/>
          </a:prstGeom>
        </p:spPr>
      </p:pic>
      <p:pic>
        <p:nvPicPr>
          <p:cNvPr id="11" name="Obrázek 10" descr="Obsah obrázku interiér, objekt, kov, vsedě&#10;&#10;Popis byl vytvořen automaticky">
            <a:extLst>
              <a:ext uri="{FF2B5EF4-FFF2-40B4-BE49-F238E27FC236}">
                <a16:creationId xmlns:a16="http://schemas.microsoft.com/office/drawing/2014/main" id="{C0B874B5-D61F-4E79-A7CB-BB8C930DFE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26" y="975673"/>
            <a:ext cx="2223991" cy="2174395"/>
          </a:xfrm>
          <a:prstGeom prst="rect">
            <a:avLst/>
          </a:prstGeom>
        </p:spPr>
      </p:pic>
      <p:pic>
        <p:nvPicPr>
          <p:cNvPr id="8" name="Obrázek 7" descr="Obsah obrázku objekt, hodiny, metr&#10;&#10;Popis byl vytvořen automaticky">
            <a:extLst>
              <a:ext uri="{FF2B5EF4-FFF2-40B4-BE49-F238E27FC236}">
                <a16:creationId xmlns:a16="http://schemas.microsoft.com/office/drawing/2014/main" id="{0AFC663E-FCE0-48DF-A377-8BEE023607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937" y="4138520"/>
            <a:ext cx="4174244" cy="1235967"/>
          </a:xfrm>
          <a:prstGeom prst="rect">
            <a:avLst/>
          </a:prstGeom>
        </p:spPr>
      </p:pic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8DBD40F0-E6F3-42AC-B824-782D191F424B}"/>
              </a:ext>
            </a:extLst>
          </p:cNvPr>
          <p:cNvSpPr/>
          <p:nvPr/>
        </p:nvSpPr>
        <p:spPr>
          <a:xfrm rot="1441376">
            <a:off x="2675116" y="4304973"/>
            <a:ext cx="1132872" cy="263355"/>
          </a:xfrm>
          <a:prstGeom prst="rightArrow">
            <a:avLst/>
          </a:prstGeom>
          <a:solidFill>
            <a:srgbClr val="008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E796679F-97D0-4AC2-9780-24CFB72DE54D}"/>
              </a:ext>
            </a:extLst>
          </p:cNvPr>
          <p:cNvSpPr/>
          <p:nvPr/>
        </p:nvSpPr>
        <p:spPr>
          <a:xfrm rot="7843070">
            <a:off x="6742609" y="3338579"/>
            <a:ext cx="2759873" cy="263355"/>
          </a:xfrm>
          <a:prstGeom prst="rightArrow">
            <a:avLst/>
          </a:prstGeom>
          <a:solidFill>
            <a:srgbClr val="008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 doprava 10">
            <a:extLst>
              <a:ext uri="{FF2B5EF4-FFF2-40B4-BE49-F238E27FC236}">
                <a16:creationId xmlns:a16="http://schemas.microsoft.com/office/drawing/2014/main" id="{7AB21343-8FE2-4334-B613-F328CF2980FF}"/>
              </a:ext>
            </a:extLst>
          </p:cNvPr>
          <p:cNvSpPr/>
          <p:nvPr/>
        </p:nvSpPr>
        <p:spPr>
          <a:xfrm rot="4496289">
            <a:off x="9891901" y="3290130"/>
            <a:ext cx="948154" cy="813642"/>
          </a:xfrm>
          <a:prstGeom prst="rightArrow">
            <a:avLst/>
          </a:prstGeom>
          <a:solidFill>
            <a:srgbClr val="008066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4570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B5C71010-4B30-4337-B44B-E05FD604299A}"/>
              </a:ext>
            </a:extLst>
          </p:cNvPr>
          <p:cNvSpPr txBox="1">
            <a:spLocks/>
          </p:cNvSpPr>
          <p:nvPr/>
        </p:nvSpPr>
        <p:spPr>
          <a:xfrm>
            <a:off x="1523999" y="2686639"/>
            <a:ext cx="9144000" cy="1115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solidFill>
                  <a:srgbClr val="008066"/>
                </a:solidFill>
                <a:latin typeface="TeXGyrePagella" panose="00000500000000000000" pitchFamily="50" charset="-18"/>
              </a:rPr>
              <a:t>In </a:t>
            </a:r>
            <a:r>
              <a:rPr lang="cs-CZ" sz="4000" b="1" dirty="0" err="1">
                <a:solidFill>
                  <a:srgbClr val="008066"/>
                </a:solidFill>
                <a:latin typeface="TeXGyrePagella" panose="00000500000000000000" pitchFamily="50" charset="-18"/>
              </a:rPr>
              <a:t>Situ</a:t>
            </a:r>
            <a:r>
              <a:rPr lang="cs-CZ" sz="4000" b="1" dirty="0">
                <a:solidFill>
                  <a:srgbClr val="008066"/>
                </a:solidFill>
                <a:latin typeface="TeXGyrePagella" panose="00000500000000000000" pitchFamily="50" charset="-18"/>
              </a:rPr>
              <a:t> </a:t>
            </a:r>
            <a:r>
              <a:rPr lang="cs-CZ" sz="4000" b="1" dirty="0" err="1">
                <a:solidFill>
                  <a:srgbClr val="008066"/>
                </a:solidFill>
                <a:latin typeface="TeXGyrePagella" panose="00000500000000000000" pitchFamily="50" charset="-18"/>
              </a:rPr>
              <a:t>Mössbauerův</a:t>
            </a:r>
            <a:r>
              <a:rPr lang="cs-CZ" sz="4000" b="1" dirty="0">
                <a:solidFill>
                  <a:srgbClr val="008066"/>
                </a:solidFill>
                <a:latin typeface="TeXGyrePagella" panose="00000500000000000000" pitchFamily="50" charset="-18"/>
              </a:rPr>
              <a:t> </a:t>
            </a:r>
            <a:r>
              <a:rPr lang="cs-CZ" sz="4000" b="1" dirty="0" err="1">
                <a:solidFill>
                  <a:srgbClr val="008066"/>
                </a:solidFill>
                <a:latin typeface="TeXGyrePagella" panose="00000500000000000000" pitchFamily="50" charset="-18"/>
              </a:rPr>
              <a:t>Mikroreaktor</a:t>
            </a:r>
            <a:endParaRPr lang="cs-CZ" sz="4000" b="1" dirty="0">
              <a:solidFill>
                <a:srgbClr val="008066"/>
              </a:solidFill>
              <a:latin typeface="TeXGyrePagella" panose="00000500000000000000" pitchFamily="50" charset="-18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3D1224D7-622C-4FF3-BB18-E7FA1A089A5A}"/>
              </a:ext>
            </a:extLst>
          </p:cNvPr>
          <p:cNvSpPr txBox="1">
            <a:spLocks/>
          </p:cNvSpPr>
          <p:nvPr/>
        </p:nvSpPr>
        <p:spPr>
          <a:xfrm>
            <a:off x="1523999" y="3318282"/>
            <a:ext cx="9144000" cy="1115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 dirty="0">
                <a:solidFill>
                  <a:srgbClr val="008066"/>
                </a:solidFill>
                <a:latin typeface="TeXGyrePagella" panose="00000500000000000000" pitchFamily="50" charset="-18"/>
              </a:rPr>
              <a:t>Spletitá cesta vývoje</a:t>
            </a:r>
          </a:p>
        </p:txBody>
      </p:sp>
    </p:spTree>
    <p:extLst>
      <p:ext uri="{BB962C8B-B14F-4D97-AF65-F5344CB8AC3E}">
        <p14:creationId xmlns:p14="http://schemas.microsoft.com/office/powerpoint/2010/main" val="1578608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Jak vzniknul nápad na </a:t>
            </a:r>
            <a:r>
              <a:rPr lang="cs-CZ" sz="2800" dirty="0" err="1">
                <a:solidFill>
                  <a:srgbClr val="008066"/>
                </a:solidFill>
                <a:latin typeface="TeXGyrePagella" panose="00000500000000000000" pitchFamily="50" charset="-18"/>
              </a:rPr>
              <a:t>mikroreaktor</a:t>
            </a:r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42" y="1404595"/>
            <a:ext cx="10741058" cy="447773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eXGyrePagella" panose="00000500000000000000" pitchFamily="50" charset="-18"/>
              </a:rPr>
              <a:t>Jedná se o téma dizertační práce = cíl doktorského studia</a:t>
            </a:r>
          </a:p>
          <a:p>
            <a:r>
              <a:rPr lang="cs-CZ" sz="2000" dirty="0">
                <a:latin typeface="TeXGyrePagella" panose="00000500000000000000" pitchFamily="50" charset="-18"/>
              </a:rPr>
              <a:t>Součást kooperačního projektu s DICP v </a:t>
            </a:r>
            <a:r>
              <a:rPr lang="cs-CZ" sz="2000" dirty="0" err="1">
                <a:latin typeface="TeXGyrePagella" panose="00000500000000000000" pitchFamily="50" charset="-18"/>
              </a:rPr>
              <a:t>Dalianu</a:t>
            </a:r>
            <a:r>
              <a:rPr lang="cs-CZ" sz="2000" dirty="0">
                <a:latin typeface="TeXGyrePagella" panose="00000500000000000000" pitchFamily="50" charset="-18"/>
              </a:rPr>
              <a:t> v ČLR</a:t>
            </a: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r>
              <a:rPr lang="cs-CZ" sz="2000" dirty="0">
                <a:latin typeface="TeXGyrePagella" panose="00000500000000000000" pitchFamily="50" charset="-18"/>
              </a:rPr>
              <a:t>Potřeba pozorovat a měřit vzorky při rozličných podmínkách</a:t>
            </a:r>
          </a:p>
          <a:p>
            <a:pPr lvl="1"/>
            <a:r>
              <a:rPr lang="cs-CZ" sz="1600" dirty="0">
                <a:latin typeface="TeXGyrePagella" panose="00000500000000000000" pitchFamily="50" charset="-18"/>
              </a:rPr>
              <a:t>Měření v TMS sestavě (pozorování časový vývoj vzorků)</a:t>
            </a:r>
          </a:p>
          <a:p>
            <a:pPr lvl="1"/>
            <a:r>
              <a:rPr lang="cs-CZ" sz="1600" dirty="0">
                <a:latin typeface="TeXGyrePagella" panose="00000500000000000000" pitchFamily="50" charset="-18"/>
              </a:rPr>
              <a:t>Cílem je vzorek pozorovat za zvýšené teploty a za přítomnosti reakčních plynů</a:t>
            </a:r>
          </a:p>
          <a:p>
            <a:endParaRPr lang="cs-CZ" sz="2000" dirty="0">
              <a:latin typeface="TeXGyrePagella" panose="00000500000000000000" pitchFamily="50" charset="-18"/>
            </a:endParaRPr>
          </a:p>
          <a:p>
            <a:r>
              <a:rPr lang="cs-CZ" sz="2000" dirty="0">
                <a:latin typeface="TeXGyrePagella" panose="00000500000000000000" pitchFamily="50" charset="-18"/>
              </a:rPr>
              <a:t>Můžeme tak třeba testovat nové katalyzátory pro hydrogenační procesy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AA2EFAF-30FE-417C-929D-D981B0DC6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023" y="4287632"/>
            <a:ext cx="9576496" cy="1594695"/>
          </a:xfrm>
          <a:prstGeom prst="rect">
            <a:avLst/>
          </a:prstGeom>
        </p:spPr>
      </p:pic>
      <p:pic>
        <p:nvPicPr>
          <p:cNvPr id="8" name="Picture 8" descr="Výsledek obrázku pro nuclear physics idea">
            <a:extLst>
              <a:ext uri="{FF2B5EF4-FFF2-40B4-BE49-F238E27FC236}">
                <a16:creationId xmlns:a16="http://schemas.microsoft.com/office/drawing/2014/main" id="{0E159F18-0498-4545-895C-510E1A1BE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901" y="1404595"/>
            <a:ext cx="1217789" cy="218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031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274" y="641019"/>
            <a:ext cx="10515600" cy="87055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8066"/>
                </a:solidFill>
                <a:latin typeface="TeXGyrePagella" panose="00000500000000000000" pitchFamily="50" charset="-18"/>
              </a:rPr>
              <a:t>Studium a porovnávání různých modelů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42" y="1404595"/>
            <a:ext cx="10741058" cy="447773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eXGyrePagella" panose="00000500000000000000" pitchFamily="50" charset="-18"/>
              </a:rPr>
              <a:t>V první části člověk tráví studiem článků, podobných zařízení a orientačním návrhem prvního zařízení </a:t>
            </a:r>
            <a:r>
              <a:rPr lang="cs-CZ" sz="2000" dirty="0">
                <a:solidFill>
                  <a:schemeClr val="accent3"/>
                </a:solidFill>
                <a:latin typeface="TeXGyrePagella" panose="00000500000000000000" pitchFamily="50" charset="-18"/>
              </a:rPr>
              <a:t>(vzhled, jaké části bude obsahovat, přibližné dimenze apod.)</a:t>
            </a:r>
          </a:p>
          <a:p>
            <a:pPr marL="0" indent="0">
              <a:buNone/>
            </a:pPr>
            <a:r>
              <a:rPr lang="cs-CZ" sz="2000" b="1" dirty="0">
                <a:latin typeface="TeXGyrePagella" panose="00000500000000000000" pitchFamily="50" charset="-18"/>
              </a:rPr>
              <a:t>		</a:t>
            </a:r>
            <a:r>
              <a:rPr lang="cs-CZ" b="1" dirty="0">
                <a:latin typeface="TeXGyrePagella" panose="00000500000000000000" pitchFamily="50" charset="-18"/>
              </a:rPr>
              <a:t>→ Prvotní nástřel konstrukce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43060" y="76251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Od nápadu k prototypu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878962" y="6240544"/>
            <a:ext cx="318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eXGyrePagella" panose="00000500000000000000" pitchFamily="50" charset="-18"/>
              </a:rPr>
              <a:t>Fyzikální kaleidoskop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B08E963-B53F-4F41-8687-3A3405B31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431" y="3151562"/>
            <a:ext cx="4503167" cy="239802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D47B885-9EB5-4116-BF9D-42378C18D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22" y="3229730"/>
            <a:ext cx="3397130" cy="2534367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4E55FADB-F613-4A99-85F4-13F79B2CA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85" y="2810585"/>
            <a:ext cx="2412702" cy="3030108"/>
          </a:xfrm>
          <a:prstGeom prst="rect">
            <a:avLst/>
          </a:prstGeom>
        </p:spPr>
      </p:pic>
      <p:sp>
        <p:nvSpPr>
          <p:cNvPr id="9" name="Šipka doprava 10">
            <a:extLst>
              <a:ext uri="{FF2B5EF4-FFF2-40B4-BE49-F238E27FC236}">
                <a16:creationId xmlns:a16="http://schemas.microsoft.com/office/drawing/2014/main" id="{D5247E7F-B331-4B31-A917-EB5A610E4B2C}"/>
              </a:ext>
            </a:extLst>
          </p:cNvPr>
          <p:cNvSpPr/>
          <p:nvPr/>
        </p:nvSpPr>
        <p:spPr>
          <a:xfrm rot="20700572">
            <a:off x="3324963" y="4138271"/>
            <a:ext cx="515389" cy="382385"/>
          </a:xfrm>
          <a:prstGeom prst="rightArrow">
            <a:avLst/>
          </a:prstGeom>
          <a:solidFill>
            <a:srgbClr val="008066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>
            <a:extLst>
              <a:ext uri="{FF2B5EF4-FFF2-40B4-BE49-F238E27FC236}">
                <a16:creationId xmlns:a16="http://schemas.microsoft.com/office/drawing/2014/main" id="{A2100C4F-58C7-4A85-924F-4EF29E07F615}"/>
              </a:ext>
            </a:extLst>
          </p:cNvPr>
          <p:cNvSpPr/>
          <p:nvPr/>
        </p:nvSpPr>
        <p:spPr>
          <a:xfrm rot="20700572">
            <a:off x="7112943" y="4138270"/>
            <a:ext cx="515389" cy="382385"/>
          </a:xfrm>
          <a:prstGeom prst="rightArrow">
            <a:avLst/>
          </a:prstGeom>
          <a:solidFill>
            <a:srgbClr val="008066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383394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1295</Words>
  <Application>Microsoft Office PowerPoint</Application>
  <PresentationFormat>Širokoúhlá obrazovka</PresentationFormat>
  <Paragraphs>268</Paragraphs>
  <Slides>37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TeXGyrePagella</vt:lpstr>
      <vt:lpstr>Motiv Office</vt:lpstr>
      <vt:lpstr>Od nápadu k prototypu</vt:lpstr>
      <vt:lpstr>Naše katedra a co na ní děláme</vt:lpstr>
      <vt:lpstr>Proč vyvíjíme nová zařízení?</vt:lpstr>
      <vt:lpstr>Naše tři protypová zařízení a s čím souvisí</vt:lpstr>
      <vt:lpstr>Co je Mössbauerův jev a proč je pro nás stěžejní?</vt:lpstr>
      <vt:lpstr>Jak měříme Mössbauerův jev?</vt:lpstr>
      <vt:lpstr>Prezentace aplikace PowerPoint</vt:lpstr>
      <vt:lpstr>Jak vzniknul nápad na mikroreaktor?</vt:lpstr>
      <vt:lpstr>Studium a porovnávání různých modelů</vt:lpstr>
      <vt:lpstr>První pokusy a programové řízení ohřevu</vt:lpstr>
      <vt:lpstr>Prezentace aplikace PowerPoint</vt:lpstr>
      <vt:lpstr>Prezentace aplikace PowerPoint</vt:lpstr>
      <vt:lpstr>Prezentace aplikace PowerPoint</vt:lpstr>
      <vt:lpstr>První reálný prototyp je na světě!</vt:lpstr>
      <vt:lpstr>Prezentace aplikace PowerPoint</vt:lpstr>
      <vt:lpstr>Zpět k „rýsovacímu prknu“</vt:lpstr>
      <vt:lpstr>Nový prototyp a řídící systém</vt:lpstr>
      <vt:lpstr>Mezinárodní výstupy a spolupráce</vt:lpstr>
      <vt:lpstr>Mezinárodní výstupy a spolupráce</vt:lpstr>
      <vt:lpstr>Mezinárodní výstupy a spolupráce</vt:lpstr>
      <vt:lpstr>Prezentace aplikace PowerPoint</vt:lpstr>
      <vt:lpstr>Toroidní detektor ionizujícího záření (myšlenka 0. část)</vt:lpstr>
      <vt:lpstr>Toroidní detektor ionizujícího záření (princip 1. část)</vt:lpstr>
      <vt:lpstr>Toroidní detektor ionizujícího záření (princip 1. část)</vt:lpstr>
      <vt:lpstr>Toroidní detektor ionizujícího záření (návrh detektoru 2. část)</vt:lpstr>
      <vt:lpstr>Prezentace prvních výsledků na ICAME 2015 (Hamburg)</vt:lpstr>
      <vt:lpstr>Toroidní detektor ionizujícího záření (kovové prototypy 3. část)</vt:lpstr>
      <vt:lpstr>Toroidní detektor ionizujícího záření (optimalizace 4. část)</vt:lpstr>
      <vt:lpstr>Toroidní detektor ionizujícího záření (finální řešení 5. část)</vt:lpstr>
      <vt:lpstr>Toroidní detektor ionizujícího záření (finální řešení 5. část)</vt:lpstr>
      <vt:lpstr>Toroidní detektor ionizujícího záření (aplikace 6. část)</vt:lpstr>
      <vt:lpstr>Austenitometr</vt:lpstr>
      <vt:lpstr>Austenitometr (moduly)</vt:lpstr>
      <vt:lpstr>Austenitometr</vt:lpstr>
      <vt:lpstr>Austenitometr </vt:lpstr>
      <vt:lpstr>Shrnutí</vt:lpstr>
      <vt:lpstr>Děkujeme za pozornost!</vt:lpstr>
    </vt:vector>
  </TitlesOfParts>
  <Company>UPOL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Mgr. Lukáš Kouřil</dc:creator>
  <cp:lastModifiedBy>Marek Jiruš</cp:lastModifiedBy>
  <cp:revision>67</cp:revision>
  <dcterms:created xsi:type="dcterms:W3CDTF">2020-01-20T08:37:21Z</dcterms:created>
  <dcterms:modified xsi:type="dcterms:W3CDTF">2020-01-23T14:15:27Z</dcterms:modified>
</cp:coreProperties>
</file>